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sldIdLst>
    <p:sldId id="256" r:id="rId5"/>
    <p:sldId id="261" r:id="rId6"/>
    <p:sldId id="271" r:id="rId7"/>
    <p:sldId id="275" r:id="rId8"/>
    <p:sldId id="263" r:id="rId9"/>
    <p:sldId id="267" r:id="rId10"/>
    <p:sldId id="268" r:id="rId11"/>
    <p:sldId id="258" r:id="rId12"/>
    <p:sldId id="264" r:id="rId13"/>
    <p:sldId id="265" r:id="rId14"/>
    <p:sldId id="266" r:id="rId15"/>
    <p:sldId id="269" r:id="rId16"/>
    <p:sldId id="262" r:id="rId17"/>
    <p:sldId id="270" r:id="rId18"/>
    <p:sldId id="273" r:id="rId19"/>
    <p:sldId id="274" r:id="rId20"/>
    <p:sldId id="25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dirty="0"/>
            </a:p>
          </p:txBody>
        </p:sp>
      </p:grpSp>
      <p:sp>
        <p:nvSpPr>
          <p:cNvPr id="5222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5222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dirty="0" smtClean="0"/>
            </a:lvl1pPr>
          </a:lstStyle>
          <a:p>
            <a:pPr>
              <a:defRPr/>
            </a:pPr>
            <a:endParaRPr lang="en-US"/>
          </a:p>
        </p:txBody>
      </p:sp>
      <p:sp>
        <p:nvSpPr>
          <p:cNvPr id="13" name="Rectangle 6"/>
          <p:cNvSpPr>
            <a:spLocks noGrp="1" noChangeArrowheads="1"/>
          </p:cNvSpPr>
          <p:nvPr>
            <p:ph type="ftr" sz="quarter" idx="11"/>
          </p:nvPr>
        </p:nvSpPr>
        <p:spPr/>
        <p:txBody>
          <a:bodyPr/>
          <a:lstStyle>
            <a:lvl1pPr>
              <a:defRPr dirty="0" smtClean="0"/>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E8343B0F-988F-47FA-9844-92530AA53F5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22D2C4-993C-420B-999B-2737EA08C58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C4A261-78CC-4226-ACF4-01A7E86746E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20D80F-31FE-434F-8342-C614F495EFE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A9ADB4-35FF-45E2-9BB6-1D52DCFF0F3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7A74AA-96E7-4852-BBCE-DF0A9FA2752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47AC53-7AD6-4B64-8E3D-1E4CC204043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10301D-7A74-4C2C-8278-852E7246554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DDCEF58-4B3B-4E0E-BB07-DA41427FE9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797658-8021-405E-89DE-0448C273581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A99990-23E1-4027-8387-6737E8597C2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dirty="0" smtClean="0">
                <a:latin typeface="Arial" charset="0"/>
              </a:defRPr>
            </a:lvl1pPr>
          </a:lstStyle>
          <a:p>
            <a:pPr>
              <a:defRPr/>
            </a:pPr>
            <a:endParaRPr lang="en-US"/>
          </a:p>
        </p:txBody>
      </p:sp>
      <p:sp>
        <p:nvSpPr>
          <p:cNvPr id="5120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dirty="0" smtClean="0">
                <a:latin typeface="Arial" charset="0"/>
              </a:defRPr>
            </a:lvl1pPr>
          </a:lstStyle>
          <a:p>
            <a:pPr>
              <a:defRPr/>
            </a:pPr>
            <a:endParaRPr lang="en-US"/>
          </a:p>
        </p:txBody>
      </p:sp>
      <p:sp>
        <p:nvSpPr>
          <p:cNvPr id="5120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0CDA4DE3-FE45-4FC2-A220-398F49BB501E}" type="slidenum">
              <a:rPr lang="en-US"/>
              <a:pPr>
                <a:defRPr/>
              </a:pPr>
              <a:t>‹#›</a:t>
            </a:fld>
            <a:endParaRPr lang="en-US" dirty="0"/>
          </a:p>
        </p:txBody>
      </p:sp>
      <p:grpSp>
        <p:nvGrpSpPr>
          <p:cNvPr id="1031" name="Group 7"/>
          <p:cNvGrpSpPr>
            <a:grpSpLocks/>
          </p:cNvGrpSpPr>
          <p:nvPr/>
        </p:nvGrpSpPr>
        <p:grpSpPr bwMode="auto">
          <a:xfrm>
            <a:off x="279400" y="152400"/>
            <a:ext cx="8686800" cy="1600200"/>
            <a:chOff x="176" y="96"/>
            <a:chExt cx="5472" cy="1008"/>
          </a:xfrm>
        </p:grpSpPr>
        <p:sp>
          <p:nvSpPr>
            <p:cNvPr id="51208"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dirty="0"/>
            </a:p>
          </p:txBody>
        </p:sp>
        <p:sp>
          <p:nvSpPr>
            <p:cNvPr id="51209"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51210"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51211"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dirty="0"/>
            </a:p>
          </p:txBody>
        </p:sp>
        <p:sp>
          <p:nvSpPr>
            <p:cNvPr id="51212"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dirty="0"/>
            </a:p>
          </p:txBody>
        </p:sp>
      </p:grpSp>
    </p:spTree>
  </p:cSld>
  <p:clrMap bg1="lt1" tx1="dk1" bg2="lt2" tx2="dk2" accent1="accent1" accent2="accent2" accent3="accent3" accent4="accent4" accent5="accent5" accent6="accent6" hlink="hlink" folHlink="folHlink"/>
  <p:sldLayoutIdLst>
    <p:sldLayoutId id="2147483699"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solidFill>
                  <a:schemeClr val="accent2"/>
                </a:solidFill>
              </a:rPr>
              <a:t>Informational </a:t>
            </a:r>
            <a:r>
              <a:rPr lang="en-US" dirty="0" smtClean="0">
                <a:solidFill>
                  <a:schemeClr val="accent2"/>
                </a:solidFill>
              </a:rPr>
              <a:t>Writing</a:t>
            </a:r>
          </a:p>
        </p:txBody>
      </p:sp>
      <p:sp>
        <p:nvSpPr>
          <p:cNvPr id="3075" name="Rectangle 3"/>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0" y="609600"/>
            <a:ext cx="8915400" cy="5521325"/>
          </a:xfrm>
          <a:solidFill>
            <a:schemeClr val="bg1"/>
          </a:solidFill>
        </p:spPr>
        <p:txBody>
          <a:bodyPr/>
          <a:lstStyle/>
          <a:p>
            <a:pPr eaLnBrk="1" hangingPunct="1"/>
            <a:r>
              <a:rPr lang="en-US" dirty="0" smtClean="0"/>
              <a:t>	</a:t>
            </a: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Paragraph 5 – </a:t>
            </a:r>
            <a:r>
              <a:rPr lang="en-US" sz="6600" u="sng" dirty="0" smtClean="0"/>
              <a:t>Conclusion</a:t>
            </a:r>
            <a:r>
              <a:rPr lang="en-US" dirty="0" smtClean="0"/>
              <a:t> – How can I wrap up my story in an interesting way? How should I end my story?</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Pre Writing</a:t>
            </a:r>
          </a:p>
        </p:txBody>
      </p:sp>
      <p:sp>
        <p:nvSpPr>
          <p:cNvPr id="4" name="Rectangle 3"/>
          <p:cNvSpPr/>
          <p:nvPr/>
        </p:nvSpPr>
        <p:spPr bwMode="auto">
          <a:xfrm>
            <a:off x="3048000" y="1905000"/>
            <a:ext cx="2971800" cy="1066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5" name="Rectangle 4"/>
          <p:cNvSpPr/>
          <p:nvPr/>
        </p:nvSpPr>
        <p:spPr bwMode="auto">
          <a:xfrm>
            <a:off x="5638800" y="3657600"/>
            <a:ext cx="2895600" cy="10668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6" name="Rectangle 5"/>
          <p:cNvSpPr/>
          <p:nvPr/>
        </p:nvSpPr>
        <p:spPr bwMode="auto">
          <a:xfrm>
            <a:off x="3124200" y="5257800"/>
            <a:ext cx="2819400" cy="9906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7" name="Rectangle 6"/>
          <p:cNvSpPr/>
          <p:nvPr/>
        </p:nvSpPr>
        <p:spPr bwMode="auto">
          <a:xfrm>
            <a:off x="533400" y="3581400"/>
            <a:ext cx="2895600" cy="1143000"/>
          </a:xfrm>
          <a:prstGeom prst="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cxnSp>
        <p:nvCxnSpPr>
          <p:cNvPr id="12295" name="Straight Connector 8"/>
          <p:cNvCxnSpPr>
            <a:cxnSpLocks noChangeShapeType="1"/>
            <a:stCxn id="4" idx="2"/>
            <a:endCxn id="6" idx="0"/>
          </p:cNvCxnSpPr>
          <p:nvPr/>
        </p:nvCxnSpPr>
        <p:spPr bwMode="auto">
          <a:xfrm rot="5400000">
            <a:off x="3390900" y="4114800"/>
            <a:ext cx="2286000" cy="0"/>
          </a:xfrm>
          <a:prstGeom prst="line">
            <a:avLst/>
          </a:prstGeom>
          <a:noFill/>
          <a:ln w="9525" algn="ctr">
            <a:solidFill>
              <a:schemeClr val="tx1"/>
            </a:solidFill>
            <a:round/>
            <a:headEnd/>
            <a:tailEnd/>
          </a:ln>
        </p:spPr>
      </p:cxnSp>
      <p:cxnSp>
        <p:nvCxnSpPr>
          <p:cNvPr id="12296" name="Straight Connector 10"/>
          <p:cNvCxnSpPr>
            <a:cxnSpLocks noChangeShapeType="1"/>
          </p:cNvCxnSpPr>
          <p:nvPr/>
        </p:nvCxnSpPr>
        <p:spPr bwMode="auto">
          <a:xfrm rot="10800000" flipV="1">
            <a:off x="2667000" y="2971800"/>
            <a:ext cx="1219200" cy="609600"/>
          </a:xfrm>
          <a:prstGeom prst="line">
            <a:avLst/>
          </a:prstGeom>
          <a:noFill/>
          <a:ln w="9525" algn="ctr">
            <a:solidFill>
              <a:schemeClr val="tx1"/>
            </a:solidFill>
            <a:round/>
            <a:headEnd/>
            <a:tailEnd/>
          </a:ln>
        </p:spPr>
      </p:cxnSp>
      <p:cxnSp>
        <p:nvCxnSpPr>
          <p:cNvPr id="12297" name="Straight Connector 12"/>
          <p:cNvCxnSpPr>
            <a:cxnSpLocks noChangeShapeType="1"/>
          </p:cNvCxnSpPr>
          <p:nvPr/>
        </p:nvCxnSpPr>
        <p:spPr bwMode="auto">
          <a:xfrm>
            <a:off x="5334000" y="2971800"/>
            <a:ext cx="1219200" cy="685800"/>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dirty="0" smtClean="0"/>
          </a:p>
        </p:txBody>
      </p:sp>
      <p:sp>
        <p:nvSpPr>
          <p:cNvPr id="13315" name="Content Placeholder 2"/>
          <p:cNvSpPr>
            <a:spLocks noGrp="1"/>
          </p:cNvSpPr>
          <p:nvPr>
            <p:ph idx="1"/>
          </p:nvPr>
        </p:nvSpPr>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Write your rough draft</a:t>
            </a:r>
          </a:p>
          <a:p>
            <a:pPr eaLnBrk="1" hangingPunct="1"/>
            <a:endParaRPr lang="en-US" dirty="0" smtClean="0"/>
          </a:p>
          <a:p>
            <a:pPr eaLnBrk="1" hangingPunct="1">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solidFill>
                  <a:schemeClr val="accent2"/>
                </a:solidFill>
              </a:rPr>
              <a:t>              Proofread your paper </a:t>
            </a:r>
            <a:endParaRPr lang="en-US" dirty="0" smtClean="0">
              <a:solidFill>
                <a:schemeClr val="accent2"/>
              </a:solidFill>
            </a:endParaRPr>
          </a:p>
        </p:txBody>
      </p:sp>
      <p:sp>
        <p:nvSpPr>
          <p:cNvPr id="14339" name="Rectangle 3"/>
          <p:cNvSpPr>
            <a:spLocks noGrp="1" noChangeArrowheads="1"/>
          </p:cNvSpPr>
          <p:nvPr>
            <p:ph type="body" idx="1"/>
          </p:nvPr>
        </p:nvSpPr>
        <p:spPr/>
        <p:txBody>
          <a:bodyPr/>
          <a:lstStyle/>
          <a:p>
            <a:pPr eaLnBrk="1" hangingPunct="1"/>
            <a:endParaRPr lang="en-US" dirty="0" smtClean="0"/>
          </a:p>
          <a:p>
            <a:pPr lvl="0"/>
            <a:r>
              <a:rPr lang="en-US" dirty="0" smtClean="0">
                <a:solidFill>
                  <a:schemeClr val="tx1"/>
                </a:solidFill>
                <a:latin typeface="+mn-lt"/>
                <a:ea typeface="+mn-ea"/>
                <a:cs typeface="+mn-cs"/>
              </a:rPr>
              <a:t>Do my sentences begin with capital letters and end with correct punctuation?</a:t>
            </a:r>
          </a:p>
          <a:p>
            <a:pPr lvl="0"/>
            <a:r>
              <a:rPr lang="en-US" dirty="0" smtClean="0">
                <a:solidFill>
                  <a:schemeClr val="tx1"/>
                </a:solidFill>
                <a:latin typeface="+mn-lt"/>
                <a:ea typeface="+mn-ea"/>
                <a:cs typeface="+mn-cs"/>
              </a:rPr>
              <a:t>Are words that I know spelled correctly?</a:t>
            </a:r>
          </a:p>
          <a:p>
            <a:pPr lvl="0"/>
            <a:r>
              <a:rPr lang="en-US" dirty="0" smtClean="0">
                <a:solidFill>
                  <a:schemeClr val="tx1"/>
                </a:solidFill>
                <a:latin typeface="+mn-lt"/>
                <a:ea typeface="+mn-ea"/>
                <a:cs typeface="+mn-cs"/>
              </a:rPr>
              <a:t>Do my subjects and verbs agree?</a:t>
            </a:r>
          </a:p>
          <a:p>
            <a:pPr lvl="0"/>
            <a:r>
              <a:rPr lang="en-US" dirty="0" smtClean="0">
                <a:solidFill>
                  <a:schemeClr val="tx1"/>
                </a:solidFill>
                <a:latin typeface="+mn-lt"/>
                <a:ea typeface="+mn-ea"/>
                <a:cs typeface="+mn-cs"/>
              </a:rPr>
              <a:t>Do I have any run-on sentences or fragments?</a:t>
            </a:r>
          </a:p>
          <a:p>
            <a:pPr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Revise your paper </a:t>
            </a:r>
            <a:endParaRPr lang="en-US" dirty="0"/>
          </a:p>
        </p:txBody>
      </p:sp>
      <p:sp>
        <p:nvSpPr>
          <p:cNvPr id="3" name="Content Placeholder 2"/>
          <p:cNvSpPr>
            <a:spLocks noGrp="1"/>
          </p:cNvSpPr>
          <p:nvPr>
            <p:ph idx="1"/>
          </p:nvPr>
        </p:nvSpPr>
        <p:spPr/>
        <p:txBody>
          <a:bodyPr/>
          <a:lstStyle/>
          <a:p>
            <a:pPr lvl="0"/>
            <a:r>
              <a:rPr lang="en-US" sz="2800" dirty="0" smtClean="0">
                <a:solidFill>
                  <a:schemeClr val="tx1"/>
                </a:solidFill>
                <a:latin typeface="+mn-lt"/>
                <a:ea typeface="+mn-ea"/>
                <a:cs typeface="+mn-cs"/>
              </a:rPr>
              <a:t>Do I break up my topic into paragraphs organized by main idea</a:t>
            </a:r>
            <a:r>
              <a:rPr lang="en-US" sz="2800" dirty="0" smtClean="0">
                <a:solidFill>
                  <a:schemeClr val="tx1"/>
                </a:solidFill>
                <a:latin typeface="+mn-lt"/>
                <a:ea typeface="+mn-ea"/>
                <a:cs typeface="+mn-cs"/>
              </a:rPr>
              <a:t>?</a:t>
            </a:r>
          </a:p>
          <a:p>
            <a:pPr lvl="0"/>
            <a:endParaRPr lang="en-US" sz="2800" dirty="0" smtClean="0">
              <a:solidFill>
                <a:schemeClr val="tx1"/>
              </a:solidFill>
              <a:latin typeface="+mn-lt"/>
              <a:ea typeface="+mn-ea"/>
              <a:cs typeface="+mn-cs"/>
            </a:endParaRPr>
          </a:p>
          <a:p>
            <a:pPr lvl="0"/>
            <a:r>
              <a:rPr lang="en-US" sz="2800" dirty="0" smtClean="0">
                <a:solidFill>
                  <a:schemeClr val="tx1"/>
                </a:solidFill>
                <a:latin typeface="+mn-lt"/>
                <a:ea typeface="+mn-ea"/>
                <a:cs typeface="+mn-cs"/>
              </a:rPr>
              <a:t>Do my introduction and conclusion grab the reader’s attention</a:t>
            </a:r>
            <a:r>
              <a:rPr lang="en-US" sz="2800" dirty="0" smtClean="0">
                <a:solidFill>
                  <a:schemeClr val="tx1"/>
                </a:solidFill>
                <a:latin typeface="+mn-lt"/>
                <a:ea typeface="+mn-ea"/>
                <a:cs typeface="+mn-cs"/>
              </a:rPr>
              <a:t>?</a:t>
            </a:r>
          </a:p>
          <a:p>
            <a:pPr lvl="0"/>
            <a:endParaRPr lang="en-US" sz="2800" dirty="0" smtClean="0">
              <a:solidFill>
                <a:schemeClr val="tx1"/>
              </a:solidFill>
              <a:latin typeface="+mn-lt"/>
              <a:ea typeface="+mn-ea"/>
              <a:cs typeface="+mn-cs"/>
            </a:endParaRPr>
          </a:p>
          <a:p>
            <a:pPr lvl="0"/>
            <a:r>
              <a:rPr lang="en-US" sz="2800" dirty="0" smtClean="0">
                <a:solidFill>
                  <a:schemeClr val="tx1"/>
                </a:solidFill>
                <a:latin typeface="+mn-lt"/>
                <a:ea typeface="+mn-ea"/>
                <a:cs typeface="+mn-cs"/>
              </a:rPr>
              <a:t>Do I support my main ideas with specific details and examples that are interesting?</a:t>
            </a:r>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Revise your paper</a:t>
            </a:r>
            <a:endParaRPr lang="en-US" dirty="0"/>
          </a:p>
        </p:txBody>
      </p:sp>
      <p:sp>
        <p:nvSpPr>
          <p:cNvPr id="3" name="Content Placeholder 2"/>
          <p:cNvSpPr>
            <a:spLocks noGrp="1"/>
          </p:cNvSpPr>
          <p:nvPr>
            <p:ph idx="1"/>
          </p:nvPr>
        </p:nvSpPr>
        <p:spPr/>
        <p:txBody>
          <a:bodyPr/>
          <a:lstStyle/>
          <a:p>
            <a:pPr lvl="0"/>
            <a:r>
              <a:rPr lang="en-US" sz="2800" dirty="0" smtClean="0">
                <a:solidFill>
                  <a:schemeClr val="tx1"/>
                </a:solidFill>
                <a:latin typeface="+mn-lt"/>
                <a:ea typeface="+mn-ea"/>
                <a:cs typeface="+mn-cs"/>
              </a:rPr>
              <a:t>Are all main ideas supported equally, or do I give more attention to one idea?</a:t>
            </a:r>
          </a:p>
          <a:p>
            <a:pPr lvl="0"/>
            <a:endParaRPr lang="en-US" sz="2800" dirty="0" smtClean="0">
              <a:solidFill>
                <a:schemeClr val="tx1"/>
              </a:solidFill>
              <a:latin typeface="+mn-lt"/>
              <a:ea typeface="+mn-ea"/>
              <a:cs typeface="+mn-cs"/>
            </a:endParaRPr>
          </a:p>
          <a:p>
            <a:pPr lvl="0"/>
            <a:r>
              <a:rPr lang="en-US" sz="2800" dirty="0" smtClean="0">
                <a:solidFill>
                  <a:schemeClr val="tx1"/>
                </a:solidFill>
                <a:latin typeface="+mn-lt"/>
                <a:ea typeface="+mn-ea"/>
                <a:cs typeface="+mn-cs"/>
              </a:rPr>
              <a:t>Is my word choice interesting or boring?</a:t>
            </a:r>
          </a:p>
          <a:p>
            <a:pPr lvl="0"/>
            <a:endParaRPr lang="en-US" sz="2800" dirty="0" smtClean="0">
              <a:solidFill>
                <a:schemeClr val="tx1"/>
              </a:solidFill>
              <a:latin typeface="+mn-lt"/>
              <a:ea typeface="+mn-ea"/>
              <a:cs typeface="+mn-cs"/>
            </a:endParaRPr>
          </a:p>
          <a:p>
            <a:pPr lvl="0"/>
            <a:r>
              <a:rPr lang="en-US" sz="2800" dirty="0" smtClean="0">
                <a:solidFill>
                  <a:schemeClr val="tx1"/>
                </a:solidFill>
                <a:latin typeface="+mn-lt"/>
                <a:ea typeface="+mn-ea"/>
                <a:cs typeface="+mn-cs"/>
              </a:rPr>
              <a:t>Do I change my sentence structure so that the paper is interesting to read (or do I have all simple sentences)?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FINAL COPY</a:t>
            </a:r>
            <a:endParaRPr lang="en-US" dirty="0"/>
          </a:p>
        </p:txBody>
      </p:sp>
      <p:sp>
        <p:nvSpPr>
          <p:cNvPr id="3" name="Content Placeholder 2"/>
          <p:cNvSpPr>
            <a:spLocks noGrp="1"/>
          </p:cNvSpPr>
          <p:nvPr>
            <p:ph idx="1"/>
          </p:nvPr>
        </p:nvSpPr>
        <p:spPr/>
        <p:txBody>
          <a:bodyPr/>
          <a:lstStyle/>
          <a:p>
            <a:r>
              <a:rPr lang="en-US" dirty="0" smtClean="0"/>
              <a:t>Write your final copy. Include a title for your story and your name.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solidFill>
                  <a:schemeClr val="accent2"/>
                </a:solidFill>
              </a:rPr>
              <a:t>Pick a topic</a:t>
            </a:r>
          </a:p>
        </p:txBody>
      </p:sp>
      <p:sp>
        <p:nvSpPr>
          <p:cNvPr id="11267" name="Rectangle 3"/>
          <p:cNvSpPr>
            <a:spLocks noGrp="1" noChangeArrowheads="1"/>
          </p:cNvSpPr>
          <p:nvPr>
            <p:ph type="body" idx="1"/>
          </p:nvPr>
        </p:nvSpPr>
        <p:spPr>
          <a:xfrm>
            <a:off x="609600" y="1752600"/>
            <a:ext cx="8229600" cy="4572000"/>
          </a:xfrm>
        </p:spPr>
        <p:txBody>
          <a:bodyPr/>
          <a:lstStyle/>
          <a:p>
            <a:pPr eaLnBrk="1" hangingPunct="1"/>
            <a:r>
              <a:rPr lang="en-US" sz="2000" dirty="0" smtClean="0"/>
              <a:t>Explain the process of a birthday cake. </a:t>
            </a:r>
          </a:p>
          <a:p>
            <a:pPr eaLnBrk="1" hangingPunct="1"/>
            <a:endParaRPr lang="en-US" sz="2400" dirty="0" smtClean="0"/>
          </a:p>
          <a:p>
            <a:pPr eaLnBrk="1" hangingPunct="1"/>
            <a:r>
              <a:rPr lang="en-US" sz="2000" dirty="0" smtClean="0"/>
              <a:t>Everyone has one item that is important to him or her. Think about one item that is important to you and why. It could be something you found, made or had given to you. Support your ideas with examples and details. </a:t>
            </a:r>
          </a:p>
          <a:p>
            <a:pPr eaLnBrk="1" hangingPunct="1"/>
            <a:endParaRPr lang="en-US" sz="2000" dirty="0" smtClean="0"/>
          </a:p>
          <a:p>
            <a:pPr eaLnBrk="1" hangingPunct="1"/>
            <a:endParaRPr lang="en-US" sz="2000" dirty="0" smtClean="0"/>
          </a:p>
          <a:p>
            <a:pPr eaLnBrk="1" hangingPunct="1"/>
            <a:r>
              <a:rPr lang="en-US" sz="2000" dirty="0" smtClean="0"/>
              <a:t>Imagine that your principal is interested in rewarding the students in your class with a special day at the end of the year. The principal is looking for suggestions for entertainment, a possible field trip, or a variety of activities. Think about what would make the day wonderful for you and your classmates. In a well-developed composition, describe the special day and explain why the students would enjoy the day.</a:t>
            </a:r>
            <a:endParaRPr lang="en-US" sz="2000" dirty="0" smtClean="0"/>
          </a:p>
          <a:p>
            <a:pPr eaLnBrk="1" hangingPunct="1"/>
            <a:endParaRPr lang="en-US" sz="2400" dirty="0" smtClean="0"/>
          </a:p>
          <a:p>
            <a:pPr eaLnBrk="1" hangingPunct="1">
              <a:buNone/>
            </a:pPr>
            <a:endParaRPr lang="en-US" sz="24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600" dirty="0" smtClean="0">
                <a:solidFill>
                  <a:schemeClr val="accent2"/>
                </a:solidFill>
              </a:rPr>
              <a:t>       </a:t>
            </a:r>
            <a:endParaRPr lang="en-US" sz="3600" dirty="0" smtClean="0">
              <a:solidFill>
                <a:schemeClr val="accent2"/>
              </a:solidFill>
            </a:endParaRPr>
          </a:p>
        </p:txBody>
      </p:sp>
      <p:sp>
        <p:nvSpPr>
          <p:cNvPr id="4099" name="Rectangle 3"/>
          <p:cNvSpPr>
            <a:spLocks noGrp="1" noChangeArrowheads="1"/>
          </p:cNvSpPr>
          <p:nvPr>
            <p:ph type="body" idx="1"/>
          </p:nvPr>
        </p:nvSpPr>
        <p:spPr/>
        <p:txBody>
          <a:bodyPr/>
          <a:lstStyle/>
          <a:p>
            <a:pPr eaLnBrk="1" hangingPunct="1"/>
            <a:r>
              <a:rPr lang="en-US" sz="2400" dirty="0" smtClean="0"/>
              <a:t> Informational Writing is non-fiction writing that informs, instructs, explains, or describes.</a:t>
            </a:r>
          </a:p>
          <a:p>
            <a:pPr eaLnBrk="1" hangingPunct="1"/>
            <a:endParaRPr lang="en-US" sz="2400" dirty="0" smtClean="0"/>
          </a:p>
          <a:p>
            <a:pPr eaLnBrk="1" hangingPunct="1"/>
            <a:r>
              <a:rPr lang="en-US" sz="2400" dirty="0" smtClean="0"/>
              <a:t>When we write an informational piece, we must assume that the reader knows NOTHING about the topic.</a:t>
            </a:r>
          </a:p>
          <a:p>
            <a:pPr eaLnBrk="1" hangingPunct="1"/>
            <a:endParaRPr lang="en-US" sz="2400" dirty="0" smtClean="0"/>
          </a:p>
          <a:p>
            <a:pPr eaLnBrk="1" hangingPunct="1"/>
            <a:r>
              <a:rPr lang="en-US" sz="2400" dirty="0" smtClean="0"/>
              <a:t>It’s our job to thoroughly explain the idea. Our events must be sequenced in a logical order or else the piece wont make sense.</a:t>
            </a:r>
          </a:p>
          <a:p>
            <a:pPr eaLnBrk="1" hangingPunct="1">
              <a:buNone/>
            </a:pPr>
            <a:endParaRPr lang="en-US" sz="2400" dirty="0" smtClean="0"/>
          </a:p>
          <a:p>
            <a:pPr eaLnBrk="1" hangingPunct="1">
              <a:buNone/>
            </a:pPr>
            <a:r>
              <a:rPr lang="en-US" sz="2400" dirty="0" smtClean="0"/>
              <a:t> </a:t>
            </a:r>
          </a:p>
          <a:p>
            <a:pPr eaLnBrk="1" hangingPunct="1">
              <a:buNone/>
            </a:pPr>
            <a:endParaRPr lang="en-US" sz="2400" dirty="0" smtClean="0"/>
          </a:p>
          <a:p>
            <a:pPr eaLnBrk="1" hangingPunct="1">
              <a:buNone/>
            </a:pP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Transitional words are key!!!</a:t>
            </a:r>
          </a:p>
        </p:txBody>
      </p:sp>
      <p:sp>
        <p:nvSpPr>
          <p:cNvPr id="8195" name="Rectangle 3"/>
          <p:cNvSpPr>
            <a:spLocks noGrp="1" noChangeArrowheads="1"/>
          </p:cNvSpPr>
          <p:nvPr>
            <p:ph type="body" idx="1"/>
          </p:nvPr>
        </p:nvSpPr>
        <p:spPr/>
        <p:txBody>
          <a:bodyPr/>
          <a:lstStyle/>
          <a:p>
            <a:r>
              <a:rPr lang="en-US"/>
              <a:t>You must use transitional words to express the order in which you want the directions followed.</a:t>
            </a:r>
          </a:p>
          <a:p>
            <a:endParaRPr lang="en-US"/>
          </a:p>
          <a:p>
            <a:r>
              <a:rPr lang="en-US"/>
              <a:t>What do you think would happen if the steps or directions were out of order?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do you notice in the expository piece below?</a:t>
            </a:r>
            <a:endParaRPr lang="en-US" sz="3600" dirty="0"/>
          </a:p>
        </p:txBody>
      </p:sp>
      <p:sp>
        <p:nvSpPr>
          <p:cNvPr id="3" name="Content Placeholder 2"/>
          <p:cNvSpPr>
            <a:spLocks noGrp="1"/>
          </p:cNvSpPr>
          <p:nvPr>
            <p:ph idx="1"/>
          </p:nvPr>
        </p:nvSpPr>
        <p:spPr/>
        <p:txBody>
          <a:bodyPr/>
          <a:lstStyle/>
          <a:p>
            <a:pPr>
              <a:lnSpc>
                <a:spcPct val="80000"/>
              </a:lnSpc>
            </a:pPr>
            <a:r>
              <a:rPr lang="en-US" sz="1600" dirty="0" smtClean="0">
                <a:solidFill>
                  <a:srgbClr val="3333CC"/>
                </a:solidFill>
              </a:rPr>
              <a:t>Step 1.</a:t>
            </a:r>
            <a:r>
              <a:rPr lang="en-US" sz="1600" dirty="0" smtClean="0"/>
              <a:t> </a:t>
            </a:r>
            <a:br>
              <a:rPr lang="en-US" sz="1600" dirty="0" smtClean="0"/>
            </a:br>
            <a:r>
              <a:rPr lang="en-US" sz="1600" dirty="0" smtClean="0"/>
              <a:t>Use a sheet of 81/2-by-11 inch paper. Fold the paper in half lengthwise and run thumbnail along the fold to crease it sharply. Now, unfold the paper. </a:t>
            </a:r>
          </a:p>
          <a:p>
            <a:pPr>
              <a:lnSpc>
                <a:spcPct val="80000"/>
              </a:lnSpc>
            </a:pPr>
            <a:endParaRPr lang="en-US" sz="1600" dirty="0" smtClean="0"/>
          </a:p>
          <a:p>
            <a:pPr>
              <a:lnSpc>
                <a:spcPct val="80000"/>
              </a:lnSpc>
            </a:pPr>
            <a:r>
              <a:rPr lang="en-US" sz="1600" dirty="0" smtClean="0">
                <a:solidFill>
                  <a:srgbClr val="3333CC"/>
                </a:solidFill>
              </a:rPr>
              <a:t>Step 2 </a:t>
            </a:r>
            <a:br>
              <a:rPr lang="en-US" sz="1600" dirty="0" smtClean="0">
                <a:solidFill>
                  <a:srgbClr val="3333CC"/>
                </a:solidFill>
              </a:rPr>
            </a:br>
            <a:r>
              <a:rPr lang="en-US" sz="1600" dirty="0" smtClean="0"/>
              <a:t>Fold down the top corners as indicated by the arrows. </a:t>
            </a:r>
            <a:br>
              <a:rPr lang="en-US" sz="1600" dirty="0" smtClean="0"/>
            </a:br>
            <a:endParaRPr lang="en-US" sz="1600" dirty="0" smtClean="0"/>
          </a:p>
          <a:p>
            <a:pPr>
              <a:lnSpc>
                <a:spcPct val="80000"/>
              </a:lnSpc>
            </a:pPr>
            <a:r>
              <a:rPr lang="en-US" sz="1600" dirty="0" smtClean="0">
                <a:solidFill>
                  <a:srgbClr val="3333CC"/>
                </a:solidFill>
              </a:rPr>
              <a:t>Step 3 </a:t>
            </a:r>
            <a:br>
              <a:rPr lang="en-US" sz="1600" dirty="0" smtClean="0">
                <a:solidFill>
                  <a:srgbClr val="3333CC"/>
                </a:solidFill>
              </a:rPr>
            </a:br>
            <a:r>
              <a:rPr lang="en-US" sz="1600" dirty="0" smtClean="0"/>
              <a:t>Fold the two edges toward the center line, as indicated. </a:t>
            </a:r>
          </a:p>
          <a:p>
            <a:pPr>
              <a:lnSpc>
                <a:spcPct val="80000"/>
              </a:lnSpc>
            </a:pPr>
            <a:endParaRPr lang="en-US" sz="1600" dirty="0" smtClean="0"/>
          </a:p>
          <a:p>
            <a:pPr>
              <a:lnSpc>
                <a:spcPct val="80000"/>
              </a:lnSpc>
            </a:pPr>
            <a:r>
              <a:rPr lang="en-US" sz="1600" dirty="0" smtClean="0">
                <a:solidFill>
                  <a:srgbClr val="3333CC"/>
                </a:solidFill>
              </a:rPr>
              <a:t>Step 4. </a:t>
            </a:r>
            <a:br>
              <a:rPr lang="en-US" sz="1600" dirty="0" smtClean="0">
                <a:solidFill>
                  <a:srgbClr val="3333CC"/>
                </a:solidFill>
              </a:rPr>
            </a:br>
            <a:r>
              <a:rPr lang="en-US" sz="1600" dirty="0" smtClean="0"/>
              <a:t>Make a valley fold in half. </a:t>
            </a:r>
            <a:br>
              <a:rPr lang="en-US" sz="1600" dirty="0" smtClean="0"/>
            </a:br>
            <a:r>
              <a:rPr lang="en-US" sz="1600" dirty="0" smtClean="0"/>
              <a:t>Turn the plane 90 degrees as shown in figure of Step 5.</a:t>
            </a:r>
          </a:p>
          <a:p>
            <a:pPr>
              <a:lnSpc>
                <a:spcPct val="80000"/>
              </a:lnSpc>
            </a:pPr>
            <a:endParaRPr lang="en-US" sz="1600" dirty="0" smtClean="0"/>
          </a:p>
          <a:p>
            <a:pPr>
              <a:lnSpc>
                <a:spcPct val="80000"/>
              </a:lnSpc>
            </a:pPr>
            <a:r>
              <a:rPr lang="en-US" sz="1600" dirty="0" smtClean="0"/>
              <a:t> </a:t>
            </a:r>
            <a:r>
              <a:rPr lang="en-US" sz="1600" dirty="0" smtClean="0">
                <a:solidFill>
                  <a:srgbClr val="3333CC"/>
                </a:solidFill>
              </a:rPr>
              <a:t>Step 5 </a:t>
            </a:r>
            <a:br>
              <a:rPr lang="en-US" sz="1600" dirty="0" smtClean="0">
                <a:solidFill>
                  <a:srgbClr val="3333CC"/>
                </a:solidFill>
              </a:rPr>
            </a:br>
            <a:r>
              <a:rPr lang="en-US" sz="1600" dirty="0" smtClean="0"/>
              <a:t>Create a wing crease that begins at the nose as shown.  </a:t>
            </a:r>
          </a:p>
          <a:p>
            <a:pPr>
              <a:lnSpc>
                <a:spcPct val="80000"/>
              </a:lnSpc>
            </a:pPr>
            <a:endParaRPr lang="en-US" sz="1600" dirty="0" smtClean="0">
              <a:solidFill>
                <a:srgbClr val="3333CC"/>
              </a:solidFill>
            </a:endParaRPr>
          </a:p>
          <a:p>
            <a:pPr>
              <a:lnSpc>
                <a:spcPct val="80000"/>
              </a:lnSpc>
            </a:pPr>
            <a:r>
              <a:rPr lang="en-US" sz="1600" dirty="0" smtClean="0">
                <a:solidFill>
                  <a:srgbClr val="3333CC"/>
                </a:solidFill>
              </a:rPr>
              <a:t>Step 6.</a:t>
            </a:r>
            <a:r>
              <a:rPr lang="en-US" sz="1600" dirty="0" smtClean="0"/>
              <a:t> </a:t>
            </a:r>
            <a:br>
              <a:rPr lang="en-US" sz="1600" dirty="0" smtClean="0"/>
            </a:br>
            <a:r>
              <a:rPr lang="en-US" sz="1600" dirty="0" smtClean="0"/>
              <a:t>Form 3-dimensional shape as shown in figure. The Basic Dart is complete. </a:t>
            </a:r>
            <a:br>
              <a:rPr lang="en-US" sz="1600" dirty="0" smtClean="0"/>
            </a:br>
            <a:r>
              <a:rPr lang="en-US" sz="1600" dirty="0" smtClean="0"/>
              <a:t>Bend up the tailing edge of the wings for lift if it has a tendency to nose-dive. </a:t>
            </a:r>
            <a:r>
              <a:rPr lang="en-US" dirty="0" smtClean="0"/>
              <a:t/>
            </a:r>
            <a:br>
              <a:rPr lang="en-US" dirty="0" smtClean="0"/>
            </a:br>
            <a:r>
              <a:rPr lang="en-US" sz="1100" dirty="0" smtClean="0"/>
              <a:t> </a:t>
            </a:r>
            <a:endParaRPr lang="en-US" dirty="0"/>
          </a:p>
        </p:txBody>
      </p:sp>
      <p:pic>
        <p:nvPicPr>
          <p:cNvPr id="4" name="Picture 4" descr="Dart_Basic2"/>
          <p:cNvPicPr>
            <a:picLocks noChangeAspect="1" noChangeArrowheads="1"/>
          </p:cNvPicPr>
          <p:nvPr/>
        </p:nvPicPr>
        <p:blipFill>
          <a:blip r:embed="rId2" cstate="print"/>
          <a:srcRect/>
          <a:stretch>
            <a:fillRect/>
          </a:stretch>
        </p:blipFill>
        <p:spPr bwMode="auto">
          <a:xfrm>
            <a:off x="5486400" y="2438400"/>
            <a:ext cx="3276600" cy="21463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Expository Paragraph</a:t>
            </a:r>
          </a:p>
        </p:txBody>
      </p:sp>
      <p:sp>
        <p:nvSpPr>
          <p:cNvPr id="5123" name="Rectangle 3"/>
          <p:cNvSpPr>
            <a:spLocks noGrp="1" noChangeArrowheads="1"/>
          </p:cNvSpPr>
          <p:nvPr>
            <p:ph type="body" idx="1"/>
          </p:nvPr>
        </p:nvSpPr>
        <p:spPr/>
        <p:txBody>
          <a:bodyPr/>
          <a:lstStyle/>
          <a:p>
            <a:pPr eaLnBrk="1" hangingPunct="1"/>
            <a:r>
              <a:rPr lang="en-US" dirty="0" smtClean="0"/>
              <a:t>An expository  paragraph explains by</a:t>
            </a:r>
          </a:p>
          <a:p>
            <a:pPr lvl="1" eaLnBrk="1" hangingPunct="1"/>
            <a:r>
              <a:rPr lang="en-US" dirty="0" smtClean="0"/>
              <a:t>Steps</a:t>
            </a:r>
          </a:p>
          <a:p>
            <a:pPr lvl="1" eaLnBrk="1" hangingPunct="1"/>
            <a:r>
              <a:rPr lang="en-US" dirty="0" smtClean="0"/>
              <a:t>Causes</a:t>
            </a:r>
          </a:p>
          <a:p>
            <a:pPr lvl="1" eaLnBrk="1" hangingPunct="1"/>
            <a:r>
              <a:rPr lang="en-US" dirty="0" smtClean="0"/>
              <a:t>Kinds of something</a:t>
            </a:r>
          </a:p>
          <a:p>
            <a:pPr eaLnBrk="1" hangingPunct="1"/>
            <a:r>
              <a:rPr lang="en-US" dirty="0" smtClean="0"/>
              <a:t>An example of expository writing is a classification paragraph that explains the parts of a topic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What is a TDD</a:t>
            </a:r>
          </a:p>
        </p:txBody>
      </p:sp>
      <p:sp>
        <p:nvSpPr>
          <p:cNvPr id="6147" name="Content Placeholder 2"/>
          <p:cNvSpPr>
            <a:spLocks noGrp="1"/>
          </p:cNvSpPr>
          <p:nvPr>
            <p:ph idx="1"/>
          </p:nvPr>
        </p:nvSpPr>
        <p:spPr>
          <a:xfrm>
            <a:off x="0" y="1828800"/>
            <a:ext cx="8686800" cy="4302125"/>
          </a:xfrm>
        </p:spPr>
        <p:txBody>
          <a:bodyPr/>
          <a:lstStyle/>
          <a:p>
            <a:pPr eaLnBrk="1" hangingPunct="1">
              <a:buFont typeface="Wingdings" pitchFamily="2" charset="2"/>
              <a:buNone/>
            </a:pPr>
            <a:r>
              <a:rPr lang="en-US" dirty="0" smtClean="0"/>
              <a:t>		A telecommunications device for the deaf, or TDD works like instant messaging on a computer. The TDD is made up of a keyboard, display screen, modem, and printer. First, the user types a message on the keyboard and then sends it to another TDD. When the message reaches its destination, it appears on the other user’s display screen. The TDD does not ring like a regular telephone does. Instead, a flashing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0" y="609600"/>
            <a:ext cx="8991600" cy="5521325"/>
          </a:xfrm>
          <a:solidFill>
            <a:schemeClr val="bg1"/>
          </a:solidFill>
        </p:spPr>
        <p:txBody>
          <a:bodyPr/>
          <a:lstStyle/>
          <a:p>
            <a:pPr eaLnBrk="1" hangingPunct="1">
              <a:buFont typeface="Wingdings" pitchFamily="2" charset="2"/>
              <a:buNone/>
            </a:pPr>
            <a:r>
              <a:rPr lang="en-US" dirty="0" smtClean="0"/>
              <a:t>	light tells the person at the other and that a message is waiting. Some TDD systems include a vibrating wristband to </a:t>
            </a:r>
            <a:r>
              <a:rPr lang="en-US" dirty="0" smtClean="0"/>
              <a:t>alert </a:t>
            </a:r>
            <a:r>
              <a:rPr lang="en-US" dirty="0" smtClean="0"/>
              <a:t>the person that a message has arrived. There are </a:t>
            </a:r>
            <a:r>
              <a:rPr lang="en-US" dirty="0" smtClean="0"/>
              <a:t>also </a:t>
            </a:r>
            <a:r>
              <a:rPr lang="en-US" dirty="0" smtClean="0"/>
              <a:t>message relay centers so that people using regular telephones can send messages to TDD’s. Today, more than </a:t>
            </a:r>
            <a:r>
              <a:rPr lang="en-US" dirty="0" smtClean="0"/>
              <a:t>four </a:t>
            </a:r>
            <a:r>
              <a:rPr lang="en-US" dirty="0" smtClean="0"/>
              <a:t>million people in the United States have TDD’s. This communication tool makes it </a:t>
            </a:r>
            <a:r>
              <a:rPr lang="en-US" dirty="0" smtClean="0"/>
              <a:t>easy for </a:t>
            </a:r>
            <a:r>
              <a:rPr lang="en-US" dirty="0" smtClean="0"/>
              <a:t>people with sever hearing </a:t>
            </a:r>
            <a:r>
              <a:rPr lang="en-US" dirty="0" smtClean="0"/>
              <a:t>disabilities </a:t>
            </a:r>
            <a:r>
              <a:rPr lang="en-US" dirty="0" smtClean="0"/>
              <a:t>to “reach out </a:t>
            </a:r>
            <a:r>
              <a:rPr lang="en-US" dirty="0" smtClean="0"/>
              <a:t>and touch somebody</a:t>
            </a:r>
            <a:r>
              <a:rPr lang="en-US" dirty="0" smtClean="0"/>
              <a:t>” with a </a:t>
            </a:r>
            <a:r>
              <a:rPr lang="en-US" dirty="0" smtClean="0"/>
              <a:t>message.</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solidFill>
                  <a:schemeClr val="accent2"/>
                </a:solidFill>
              </a:rPr>
              <a:t>Parts of an Expository </a:t>
            </a:r>
            <a:r>
              <a:rPr lang="en-US" dirty="0" smtClean="0">
                <a:solidFill>
                  <a:schemeClr val="accent2"/>
                </a:solidFill>
              </a:rPr>
              <a:t>Writing</a:t>
            </a:r>
            <a:endParaRPr lang="en-US" dirty="0" smtClean="0">
              <a:solidFill>
                <a:schemeClr val="accent2"/>
              </a:solidFill>
            </a:endParaRPr>
          </a:p>
        </p:txBody>
      </p:sp>
      <p:sp>
        <p:nvSpPr>
          <p:cNvPr id="8195" name="Rectangle 3"/>
          <p:cNvSpPr>
            <a:spLocks noGrp="1" noChangeArrowheads="1"/>
          </p:cNvSpPr>
          <p:nvPr>
            <p:ph type="body" idx="1"/>
          </p:nvPr>
        </p:nvSpPr>
        <p:spPr/>
        <p:txBody>
          <a:bodyPr/>
          <a:lstStyle/>
          <a:p>
            <a:pPr eaLnBrk="1" hangingPunct="1"/>
            <a:endParaRPr lang="en-US" dirty="0" smtClean="0"/>
          </a:p>
          <a:p>
            <a:pPr eaLnBrk="1" hangingPunct="1"/>
            <a:endParaRPr lang="en-US" dirty="0" smtClean="0"/>
          </a:p>
          <a:p>
            <a:pPr eaLnBrk="1" hangingPunct="1"/>
            <a:r>
              <a:rPr lang="en-US" sz="6000" u="sng" dirty="0" smtClean="0"/>
              <a:t>Introduction</a:t>
            </a:r>
            <a:r>
              <a:rPr lang="en-US" dirty="0" smtClean="0"/>
              <a:t>: Lead your writer into your story. Think of an interesting way to hook your reader (</a:t>
            </a:r>
            <a:r>
              <a:rPr lang="en-US" b="1" dirty="0" smtClean="0"/>
              <a:t>A thought, a description, dialogue, a question, the setting, action)</a:t>
            </a:r>
            <a:endParaRPr lang="en-US" dirty="0" smtClean="0"/>
          </a:p>
          <a:p>
            <a:pPr eaLnBrk="1" hangingPunct="1">
              <a:buNone/>
            </a:pP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sz="4000" dirty="0" smtClean="0">
              <a:solidFill>
                <a:schemeClr val="accent2"/>
              </a:solidFill>
            </a:endParaRPr>
          </a:p>
        </p:txBody>
      </p:sp>
      <p:sp>
        <p:nvSpPr>
          <p:cNvPr id="54275" name="Rectangle 3"/>
          <p:cNvSpPr>
            <a:spLocks noGrp="1" noChangeArrowheads="1"/>
          </p:cNvSpPr>
          <p:nvPr>
            <p:ph type="body" idx="1"/>
          </p:nvPr>
        </p:nvSpPr>
        <p:spPr>
          <a:xfrm>
            <a:off x="0" y="1828800"/>
            <a:ext cx="8686800" cy="4302125"/>
          </a:xfrm>
        </p:spPr>
        <p:txBody>
          <a:bodyPr/>
          <a:lstStyle/>
          <a:p>
            <a:pPr eaLnBrk="1" hangingPunct="1"/>
            <a:r>
              <a:rPr lang="en-US" dirty="0" smtClean="0"/>
              <a:t>Paragraphs 2-4 - </a:t>
            </a:r>
            <a:r>
              <a:rPr lang="en-US" sz="5400" u="sng" dirty="0" smtClean="0"/>
              <a:t>Main Idea Paragraphs</a:t>
            </a:r>
            <a:r>
              <a:rPr lang="en-US" dirty="0" smtClean="0"/>
              <a:t>: Each Idea is one whole paragraph full of supporting details that are relevant to it.</a:t>
            </a:r>
          </a:p>
          <a:p>
            <a:pPr eaLnBrk="1" hangingPunct="1"/>
            <a:r>
              <a:rPr lang="en-US" dirty="0" smtClean="0"/>
              <a:t>Each main idea should support the overall topic of the paper.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 calcmode="lin" valueType="num">
                                      <p:cBhvr additive="base">
                                        <p:cTn id="7" dur="500" fill="hold"/>
                                        <p:tgtEl>
                                          <p:spTgt spid="542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75">
                                            <p:txEl>
                                              <p:pRg st="1" end="1"/>
                                            </p:txEl>
                                          </p:spTgt>
                                        </p:tgtEl>
                                        <p:attrNameLst>
                                          <p:attrName>style.visibility</p:attrName>
                                        </p:attrNameLst>
                                      </p:cBhvr>
                                      <p:to>
                                        <p:strVal val="visible"/>
                                      </p:to>
                                    </p:set>
                                    <p:anim calcmode="lin" valueType="num">
                                      <p:cBhvr additive="base">
                                        <p:cTn id="13" dur="500" fill="hold"/>
                                        <p:tgtEl>
                                          <p:spTgt spid="542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theme/theme1.xml><?xml version="1.0" encoding="utf-8"?>
<a:theme xmlns:a="http://schemas.openxmlformats.org/drawingml/2006/main" name="Quadrant">
  <a:themeElements>
    <a:clrScheme name="Quadrant 12">
      <a:dk1>
        <a:srgbClr val="000000"/>
      </a:dk1>
      <a:lt1>
        <a:srgbClr val="FFFFFF"/>
      </a:lt1>
      <a:dk2>
        <a:srgbClr val="C00500"/>
      </a:dk2>
      <a:lt2>
        <a:srgbClr val="000000"/>
      </a:lt2>
      <a:accent1>
        <a:srgbClr val="CCCC00"/>
      </a:accent1>
      <a:accent2>
        <a:srgbClr val="C00500"/>
      </a:accent2>
      <a:accent3>
        <a:srgbClr val="FFFFFF"/>
      </a:accent3>
      <a:accent4>
        <a:srgbClr val="000000"/>
      </a:accent4>
      <a:accent5>
        <a:srgbClr val="E2E2AA"/>
      </a:accent5>
      <a:accent6>
        <a:srgbClr val="AE0400"/>
      </a:accent6>
      <a:hlink>
        <a:srgbClr val="C00500"/>
      </a:hlink>
      <a:folHlink>
        <a:srgbClr val="0000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C00500"/>
        </a:dk2>
        <a:lt2>
          <a:srgbClr val="00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C00500"/>
        </a:dk2>
        <a:lt2>
          <a:srgbClr val="000000"/>
        </a:lt2>
        <a:accent1>
          <a:srgbClr val="CCCC00"/>
        </a:accent1>
        <a:accent2>
          <a:srgbClr val="000000"/>
        </a:accent2>
        <a:accent3>
          <a:srgbClr val="FFFFFF"/>
        </a:accent3>
        <a:accent4>
          <a:srgbClr val="000000"/>
        </a:accent4>
        <a:accent5>
          <a:srgbClr val="E2E2AA"/>
        </a:accent5>
        <a:accent6>
          <a:srgbClr val="000000"/>
        </a:accent6>
        <a:hlink>
          <a:srgbClr val="C00500"/>
        </a:hlink>
        <a:folHlink>
          <a:srgbClr val="0000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C00500"/>
        </a:dk2>
        <a:lt2>
          <a:srgbClr val="000000"/>
        </a:lt2>
        <a:accent1>
          <a:srgbClr val="CCCC00"/>
        </a:accent1>
        <a:accent2>
          <a:srgbClr val="C00500"/>
        </a:accent2>
        <a:accent3>
          <a:srgbClr val="FFFFFF"/>
        </a:accent3>
        <a:accent4>
          <a:srgbClr val="000000"/>
        </a:accent4>
        <a:accent5>
          <a:srgbClr val="E2E2AA"/>
        </a:accent5>
        <a:accent6>
          <a:srgbClr val="AE0400"/>
        </a:accent6>
        <a:hlink>
          <a:srgbClr val="C00500"/>
        </a:hlink>
        <a:folHlink>
          <a:srgbClr val="000000"/>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8D6A46173BBE48959F7AAFAC255AF2" ma:contentTypeVersion="0" ma:contentTypeDescription="Create a new document." ma:contentTypeScope="" ma:versionID="e87f34e6797451fe9ef2f0b4f6c08b3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48AA525-CE22-448E-AF91-FF77750DBC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27C39A4-4F69-4AFC-AFEC-FBD537976709}">
  <ds:schemaRefs>
    <ds:schemaRef ds:uri="http://schemas.microsoft.com/sharepoint/v3/contenttype/forms"/>
  </ds:schemaRefs>
</ds:datastoreItem>
</file>

<file path=customXml/itemProps3.xml><?xml version="1.0" encoding="utf-8"?>
<ds:datastoreItem xmlns:ds="http://schemas.openxmlformats.org/officeDocument/2006/customXml" ds:itemID="{A11981CD-2DB0-459D-9362-3C59629A4924}">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Quadrant</Template>
  <TotalTime>487</TotalTime>
  <Words>516</Words>
  <Application>Microsoft Office PowerPoint</Application>
  <PresentationFormat>On-screen Show (4:3)</PresentationFormat>
  <Paragraphs>76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Wingdings</vt:lpstr>
      <vt:lpstr>Calibri</vt:lpstr>
      <vt:lpstr>Quadrant</vt:lpstr>
      <vt:lpstr>Informational Writing</vt:lpstr>
      <vt:lpstr>       </vt:lpstr>
      <vt:lpstr>Transitional words are key!!!</vt:lpstr>
      <vt:lpstr>What do you notice in the expository piece below?</vt:lpstr>
      <vt:lpstr>Expository Paragraph</vt:lpstr>
      <vt:lpstr>What is a TDD</vt:lpstr>
      <vt:lpstr>Slide 7</vt:lpstr>
      <vt:lpstr>Parts of an Expository Writing</vt:lpstr>
      <vt:lpstr>Slide 9</vt:lpstr>
      <vt:lpstr>Slide 10</vt:lpstr>
      <vt:lpstr>Pre Writing</vt:lpstr>
      <vt:lpstr>Slide 12</vt:lpstr>
      <vt:lpstr>              Proofread your paper </vt:lpstr>
      <vt:lpstr>           Revise your paper </vt:lpstr>
      <vt:lpstr>           Revise your paper</vt:lpstr>
      <vt:lpstr>               FINAL COPY</vt:lpstr>
      <vt:lpstr>Pick a topic</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dc:title>
  <dc:creator>Brian</dc:creator>
  <cp:lastModifiedBy>ASUS</cp:lastModifiedBy>
  <cp:revision>16</cp:revision>
  <dcterms:created xsi:type="dcterms:W3CDTF">2009-11-03T13:27:53Z</dcterms:created>
  <dcterms:modified xsi:type="dcterms:W3CDTF">2014-09-11T02:07:45Z</dcterms:modified>
</cp:coreProperties>
</file>