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64" r:id="rId5"/>
    <p:sldId id="266" r:id="rId6"/>
    <p:sldId id="267" r:id="rId7"/>
    <p:sldId id="268" r:id="rId8"/>
    <p:sldId id="278" r:id="rId9"/>
    <p:sldId id="275" r:id="rId10"/>
    <p:sldId id="272" r:id="rId11"/>
    <p:sldId id="273" r:id="rId12"/>
    <p:sldId id="274" r:id="rId13"/>
    <p:sldId id="277" r:id="rId14"/>
    <p:sldId id="263" r:id="rId15"/>
    <p:sldId id="26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39FCB"/>
    <a:srgbClr val="FF33CC"/>
    <a:srgbClr val="FF0066"/>
    <a:srgbClr val="FAE4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2" autoAdjust="0"/>
  </p:normalViewPr>
  <p:slideViewPr>
    <p:cSldViewPr>
      <p:cViewPr>
        <p:scale>
          <a:sx n="70" d="100"/>
          <a:sy n="70" d="100"/>
        </p:scale>
        <p:origin x="-13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FE6702F-E10D-4632-9537-914CBB0D56D2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FD9F172-5AA1-406A-8D9E-6FA5269A0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873956-4B14-40B6-8D89-71A09FDBE3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140B696-28DE-4B8D-8C50-67757C31EA02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1ADFCBF-C47C-4A73-AA21-8C17838B9138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C8D99D8-7919-43E8-9B8B-1ABABE0C4F41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8AA55-3274-42CC-ADF0-D3ABC5BE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09560-30DC-4655-9130-92EDA7B4B9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EB336-FF73-4FA0-B12E-1406B73A25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502FF-B348-4902-8A1F-E307C39363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D8BE7-226B-47F4-8FAB-E8F702F768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EB00F-B49C-4250-BDF2-0AA6F08D1E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97CF-78B3-41FB-AE49-C9A525B6CA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A8777-5956-4A60-94D1-AB30BF123B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0045-C601-4A6B-8D2F-0813F95018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215E4-88B0-464D-866C-F230C90399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3F586-A7AA-402A-AEF4-823CB23962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BF854A-83ED-47E3-A367-6F40E94CE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762000"/>
            <a:ext cx="7696200" cy="2514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Introduction to Literature Circles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000" y="4191000"/>
            <a:ext cx="5486400" cy="2057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The Andromeda Strain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5486400" cy="3657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Before Meeting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Complete required reading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Complete role/job sheets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Complete discussion questions by due dates.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Complete parts of final project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60960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During Meeting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Discuss your role/job sheet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Talk about anything interesting, confusing, exciting, etc. (everyone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MUST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participate)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Share thoughts about discussion questions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Discuss/compare research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Work on Final Project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57150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After/At the End of Meeting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Assign jobs and role sheets</a:t>
            </a:r>
          </a:p>
          <a:p>
            <a:pPr marL="914400" lvl="1" indent="-514350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Job Wheel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Complete Evaluation Sheet</a:t>
            </a:r>
          </a:p>
          <a:p>
            <a:pPr marL="914400" lvl="1" indent="-514350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Group evaluation - discussion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Turn in job sheets and evaluations</a:t>
            </a:r>
          </a:p>
          <a:p>
            <a:pPr marL="400050" lvl="1" indent="0">
              <a:buFontTx/>
              <a:buNone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33400"/>
            <a:ext cx="26289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“CIRCLE TIME” - Model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15-30 minutes -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share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job responsibilities with group members and have an open conversation about the book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5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minutes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– assign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new jobs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next class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meeting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10-15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minutes –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share discussion question responses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discuss/work on final project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group evaluations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26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ASSESSMENT Based on: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5257800" cy="45259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Role Sheets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Evaluation Sheets 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Summaries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PENALTIES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During your first group meeting, decide on penalties for: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Absent students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Incomplete job sheets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Non-participation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Remember, you will lose points and/or have more work to do if other students don’t do their part.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What are Literature Circles?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1600200"/>
            <a:ext cx="5349875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small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discussion groups of students who are reading the same book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each member has a job, which changes each meeting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Literature Circles Jobs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1600200"/>
            <a:ext cx="5257800" cy="4724400"/>
          </a:xfrm>
        </p:spPr>
        <p:txBody>
          <a:bodyPr/>
          <a:lstStyle/>
          <a:p>
            <a:pPr marL="69215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Discussion Director</a:t>
            </a:r>
          </a:p>
          <a:p>
            <a:pPr marL="69215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Illustrator </a:t>
            </a:r>
          </a:p>
          <a:p>
            <a:pPr marL="69215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Literary Luminary</a:t>
            </a:r>
          </a:p>
          <a:p>
            <a:pPr marL="69215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Vocabulary Enricher 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6962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000" b="1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5000" b="1" smtClean="0">
                <a:latin typeface="Calibri" pitchFamily="34" charset="0"/>
                <a:cs typeface="Calibri" pitchFamily="34" charset="0"/>
              </a:rPr>
            </a:br>
            <a:r>
              <a:rPr lang="en-US" sz="5000" b="1" smtClean="0">
                <a:latin typeface="Calibri" pitchFamily="34" charset="0"/>
                <a:cs typeface="Calibri" pitchFamily="34" charset="0"/>
              </a:rPr>
              <a:t>DISCUSSION DIRECTOR: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24000"/>
            <a:ext cx="5715000" cy="4419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3400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directs discussion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prepares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higher-level thinking questions that lead to discussion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by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the group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9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352800"/>
            <a:ext cx="2297113" cy="2971800"/>
          </a:xfrm>
          <a:prstGeom prst="rect">
            <a:avLst/>
          </a:prstGeom>
          <a:noFill/>
          <a:ln w="9525">
            <a:solidFill>
              <a:schemeClr val="tx1">
                <a:alpha val="50980"/>
              </a:schemeClr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4065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62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en-US" sz="62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en-US" sz="6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n-US" sz="62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62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62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6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6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6200" b="1" dirty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US" sz="6200" b="1" dirty="0">
                <a:solidFill>
                  <a:srgbClr val="139FCB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6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6200" b="1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1295400" y="1905000"/>
            <a:ext cx="5257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prepares picture related to reading —sketch, cartoon, diagram, flow-chart, 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stick-figure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scene</a:t>
            </a:r>
            <a:endParaRPr lang="en-US" sz="6200" b="1" dirty="0">
              <a:solidFill>
                <a:srgbClr val="FF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explains rationale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895600"/>
            <a:ext cx="2590800" cy="3352800"/>
          </a:xfrm>
          <a:prstGeom prst="rect">
            <a:avLst/>
          </a:prstGeom>
          <a:noFill/>
          <a:ln w="9525">
            <a:solidFill>
              <a:schemeClr val="tx1">
                <a:alpha val="54117"/>
              </a:schemeClr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6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600" b="1" smtClean="0">
                <a:latin typeface="Calibri" pitchFamily="34" charset="0"/>
                <a:cs typeface="Calibri" pitchFamily="34" charset="0"/>
              </a:rPr>
              <a:t>LITERARY LUMINARY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9248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points out important passages within the reading </a:t>
            </a:r>
          </a:p>
          <a:p>
            <a:pPr marL="1020763" lvl="1" indent="-396875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interesting</a:t>
            </a:r>
          </a:p>
          <a:p>
            <a:pPr marL="1020763" lvl="1" indent="-396875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powerful</a:t>
            </a:r>
          </a:p>
          <a:p>
            <a:pPr marL="1020763" lvl="1" indent="-396875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funny</a:t>
            </a:r>
          </a:p>
          <a:p>
            <a:pPr marL="1020763" lvl="1" indent="-396875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puzzling</a:t>
            </a:r>
          </a:p>
          <a:p>
            <a:pPr marL="1020763" lvl="1" indent="-396875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important</a:t>
            </a:r>
          </a:p>
          <a:p>
            <a:pPr marL="628650" indent="-571500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provides rationale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514600"/>
            <a:ext cx="2884488" cy="3733800"/>
          </a:xfrm>
          <a:prstGeom prst="rect">
            <a:avLst/>
          </a:prstGeom>
          <a:noFill/>
          <a:ln w="9525">
            <a:solidFill>
              <a:schemeClr val="tx1">
                <a:alpha val="45097"/>
              </a:schemeClr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78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80010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200" b="1" smtClean="0">
                <a:latin typeface="Calibri" pitchFamily="34" charset="0"/>
                <a:cs typeface="Calibri" pitchFamily="34" charset="0"/>
              </a:rPr>
              <a:t>VOCABULARY ENRICHER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057400"/>
            <a:ext cx="6096000" cy="3962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completes vocabulary squares and learns meaning of the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five words provided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defines and discusses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these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words with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group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teaches words to group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82863"/>
            <a:ext cx="2767013" cy="3581400"/>
          </a:xfrm>
          <a:prstGeom prst="rect">
            <a:avLst/>
          </a:prstGeom>
          <a:noFill/>
          <a:ln w="9525">
            <a:solidFill>
              <a:schemeClr val="tx1">
                <a:alpha val="45097"/>
              </a:schemeClr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67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 EVALUATION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1600200"/>
            <a:ext cx="4224338" cy="45259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At the end of each meeting, complete a group evaluation sheet.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Be honest so that you can improve the next meeting!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3863" y="2209800"/>
            <a:ext cx="3281362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SUMMARIES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5486400" cy="4419600"/>
          </a:xfrm>
        </p:spPr>
        <p:txBody>
          <a:bodyPr/>
          <a:lstStyle/>
          <a:p>
            <a:r>
              <a:rPr lang="en-US" b="1" u="sng" smtClean="0">
                <a:latin typeface="Calibri" pitchFamily="34" charset="0"/>
                <a:ea typeface="Calibri" pitchFamily="34" charset="0"/>
                <a:cs typeface="Calibri" pitchFamily="34" charset="0"/>
              </a:rPr>
              <a:t>Each individual student </a:t>
            </a:r>
            <a:r>
              <a:rPr lang="en-US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writes important events of assigned reading on </a:t>
            </a:r>
            <a:r>
              <a:rPr lang="en-US" b="1" u="sng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notebook paper</a:t>
            </a:r>
            <a:r>
              <a:rPr lang="en-US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r>
              <a:rPr lang="en-US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Summaries can be written in paragraph format or bullet points.</a:t>
            </a:r>
          </a:p>
          <a:p>
            <a:r>
              <a:rPr lang="en-US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Include any questions that you had about the reading on your summary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2|.7|.8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1|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1|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1|.8|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338</Words>
  <Application>Microsoft Office PowerPoint</Application>
  <PresentationFormat>On-screen Show (4:3)</PresentationFormat>
  <Paragraphs>76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Calibri</vt:lpstr>
      <vt:lpstr>Tahoma</vt:lpstr>
      <vt:lpstr>Wingdings</vt:lpstr>
      <vt:lpstr>Default Design</vt:lpstr>
      <vt:lpstr>Introduction to Literature Circles</vt:lpstr>
      <vt:lpstr>What are Literature Circles?</vt:lpstr>
      <vt:lpstr>Literature Circles Jobs</vt:lpstr>
      <vt:lpstr> DISCUSSION DIRECTOR:</vt:lpstr>
      <vt:lpstr>ILLUSTRATOR </vt:lpstr>
      <vt:lpstr>LITERARY LUMINARY</vt:lpstr>
      <vt:lpstr>VOCABULARY ENRICHER</vt:lpstr>
      <vt:lpstr>GROUP EVALUATION</vt:lpstr>
      <vt:lpstr>SUMMARIES</vt:lpstr>
      <vt:lpstr>PROCEDURES</vt:lpstr>
      <vt:lpstr>PROCEDURES</vt:lpstr>
      <vt:lpstr>PROCEDURES</vt:lpstr>
      <vt:lpstr>“CIRCLE TIME” - Model</vt:lpstr>
      <vt:lpstr>ASSESSMENT Based on:  </vt:lpstr>
      <vt:lpstr>PENALTIES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Circles</dc:title>
  <dc:creator>Coley</dc:creator>
  <cp:lastModifiedBy>ASUS</cp:lastModifiedBy>
  <cp:revision>139</cp:revision>
  <dcterms:created xsi:type="dcterms:W3CDTF">2004-11-15T22:46:30Z</dcterms:created>
  <dcterms:modified xsi:type="dcterms:W3CDTF">2014-10-20T13:13:49Z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