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260" r:id="rId4"/>
    <p:sldId id="257" r:id="rId5"/>
    <p:sldId id="259" r:id="rId6"/>
    <p:sldId id="261" r:id="rId7"/>
    <p:sldId id="270" r:id="rId8"/>
    <p:sldId id="272" r:id="rId9"/>
    <p:sldId id="271" r:id="rId10"/>
    <p:sldId id="273" r:id="rId11"/>
    <p:sldId id="274" r:id="rId12"/>
    <p:sldId id="275" r:id="rId13"/>
    <p:sldId id="262" r:id="rId14"/>
    <p:sldId id="263" r:id="rId15"/>
    <p:sldId id="264" r:id="rId16"/>
    <p:sldId id="267" r:id="rId17"/>
    <p:sldId id="265" r:id="rId18"/>
    <p:sldId id="266" r:id="rId19"/>
    <p:sldId id="269" r:id="rId20"/>
    <p:sldId id="268" r:id="rId21"/>
    <p:sldId id="277" r:id="rId22"/>
    <p:sldId id="276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66FF"/>
    <a:srgbClr val="990B85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r>
              <a:rPr lang="en-US"/>
              <a:t>MLA Style and Format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16EBD70B-DE6B-4710-80F8-5758B864144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r>
              <a:rPr lang="en-US"/>
              <a:t>MLA Style and Format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A494B962-61BD-4F2E-A2A2-4407B93F5F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MLA Style and Format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18158F-09B9-4639-9B65-7F4AA1F01B7D}" type="slidenum">
              <a:rPr lang="en-US"/>
              <a:pPr/>
              <a:t>5</a:t>
            </a:fld>
            <a:endParaRPr 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MLA Style and Format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381399-632E-4926-BA3E-9CCA5083F203}" type="slidenum">
              <a:rPr lang="en-US"/>
              <a:pPr/>
              <a:t>7</a:t>
            </a:fld>
            <a:endParaRPr lang="en-US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762000"/>
            <a:ext cx="6096000" cy="1879600"/>
          </a:xfrm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82750" y="3200400"/>
            <a:ext cx="5861050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AFF446-7EAD-42F6-90AC-B3B28BC817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4D4E3-ECEC-412F-8B8D-E49A710495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9144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9144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28CE5-2C1C-4C07-82A2-CB30344426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383AF-06DC-4CCE-9F22-CB7CAD058B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97D26-584E-4B38-9F4F-91D908650D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5C1F5-7F85-4AEA-8BD2-59E63DF423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201A9-9583-432C-AE44-A66D655AFB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3E27A-2048-4F9B-98E8-E3302603BD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986D6-9B2E-442B-A1BD-DCDF22DE9A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EF48F-2223-4A1F-BB0B-321FAE560D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D7520-F3BE-4549-9348-3AEEB4C833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914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514600"/>
            <a:ext cx="7772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151E8F"/>
                </a:solidFill>
              </a:defRPr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51E8F"/>
                </a:solidFill>
              </a:defRPr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151E8F"/>
                </a:solidFill>
              </a:defRPr>
            </a:lvl1pPr>
          </a:lstStyle>
          <a:p>
            <a:fld id="{34F79F2E-8F0D-4DB1-8243-BEBC67F41F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1511" name="FormatShape" descr="SKIING" hidden="1"/>
          <p:cNvSpPr>
            <a:spLocks noChangeArrowheads="1"/>
          </p:cNvSpPr>
          <p:nvPr/>
        </p:nvSpPr>
        <p:spPr bwMode="auto">
          <a:xfrm>
            <a:off x="-952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151E8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151E8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151E8F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151E8F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151E8F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151E8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51E8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51E8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51E8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51E8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151E8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151E8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151E8F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151E8F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51E8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51E8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51E8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51E8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51E8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file:///\\hs-students\students\English\Miller\Students%20Read%20Only\mla%20formatting.doc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file:///\\hs-students\students\English\Miller\Students%20Read%20Only\mla%20formatting.doc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galenet.galegroup.com/servlet/SRC?dty=zz&amp;vrsn=3.0&amp;locID=pitt69373&amp;srchtp=topics&amp;c=1&amp;ste=72&amp;tbst=ts_tpc&amp;slt=Authors&amp;tab=1&amp;txb=Brooker&amp;n=10&amp;docNum=CD2101203439&amp;bConts=1" TargetMode="External"/><Relationship Id="rId2" Type="http://schemas.openxmlformats.org/officeDocument/2006/relationships/hyperlink" Target="http://galenet.galegroup.com/servlet/SRC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geocities.com/researchguide/12biblio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2057400"/>
            <a:ext cx="6096000" cy="2590800"/>
          </a:xfrm>
        </p:spPr>
        <p:txBody>
          <a:bodyPr/>
          <a:lstStyle/>
          <a:p>
            <a:r>
              <a:rPr lang="en-US"/>
              <a:t>MLA Documentation </a:t>
            </a:r>
            <a:br>
              <a:rPr lang="en-US"/>
            </a:br>
            <a:r>
              <a:rPr lang="en-US"/>
              <a:t>&amp;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Formatting Quotations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038600"/>
          </a:xfrm>
        </p:spPr>
        <p:txBody>
          <a:bodyPr/>
          <a:lstStyle/>
          <a:p>
            <a:r>
              <a:rPr lang="en-US"/>
              <a:t>Citation follows the quotation directly </a:t>
            </a:r>
          </a:p>
          <a:p>
            <a:pPr>
              <a:buFontTx/>
              <a:buNone/>
            </a:pPr>
            <a:r>
              <a:rPr lang="en-US"/>
              <a:t>		At the time we thought, “gone are the 	days of care” (Frick 29), but now we 	know different. </a:t>
            </a:r>
          </a:p>
          <a:p>
            <a:r>
              <a:rPr lang="en-US"/>
              <a:t>Punctuation always outside parenthesis</a:t>
            </a:r>
          </a:p>
          <a:p>
            <a:pPr lvl="1">
              <a:buFontTx/>
              <a:buNone/>
            </a:pPr>
            <a:r>
              <a:rPr lang="en-US"/>
              <a:t>		Do dreams always “alter our perception of 	waking reality” (Wilson 8)?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Formatting Quotations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038600"/>
          </a:xfrm>
        </p:spPr>
        <p:txBody>
          <a:bodyPr/>
          <a:lstStyle/>
          <a:p>
            <a:r>
              <a:rPr lang="en-US"/>
              <a:t>Long quotations (+4 typed lines) should be blocked </a:t>
            </a:r>
          </a:p>
          <a:p>
            <a:pPr lvl="1"/>
            <a:r>
              <a:rPr lang="en-US"/>
              <a:t>Indent one additional tab</a:t>
            </a:r>
          </a:p>
          <a:p>
            <a:pPr lvl="1"/>
            <a:r>
              <a:rPr lang="en-US"/>
              <a:t>No quotation marks</a:t>
            </a:r>
          </a:p>
          <a:p>
            <a:pPr lvl="1"/>
            <a:r>
              <a:rPr lang="en-US"/>
              <a:t>Citation </a:t>
            </a:r>
            <a:r>
              <a:rPr lang="en-US" u="sng"/>
              <a:t>outside</a:t>
            </a:r>
            <a:r>
              <a:rPr lang="en-US"/>
              <a:t> of punctuation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Formatting Quotations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Omit words using ellipses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	Pete remembers, “It was like he 	changed . . .right before my eyes” 	(97).</a:t>
            </a:r>
          </a:p>
          <a:p>
            <a:pPr>
              <a:lnSpc>
                <a:spcPct val="90000"/>
              </a:lnSpc>
            </a:pPr>
            <a:r>
              <a:rPr lang="en-US"/>
              <a:t>Add words using brackets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	He explains, “There is no escape 	anywhere . . . .It is impossible to 	break through [the daggers of 		flames]” (66).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MLA Documentation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1100" y="19050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Refer to the works of others in your text (quotation and paraphrase) with  parenthetical citation: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	Human beings have been described as 	"symbol-using animals" (Burke 3).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In-text parenthetical citation corresponds with an entry on Works Cited page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	Burke, Kenneth. </a:t>
            </a:r>
            <a:r>
              <a:rPr lang="en-US" sz="2800" i="1"/>
              <a:t>Language as Symbolic 			Action: Essays on Life, Literature, 			and Method</a:t>
            </a:r>
            <a:r>
              <a:rPr lang="en-US" sz="2800"/>
              <a:t>. Berkeley: U of 				California P, 1966.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 careful!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038600"/>
          </a:xfrm>
        </p:spPr>
        <p:txBody>
          <a:bodyPr/>
          <a:lstStyle/>
          <a:p>
            <a:r>
              <a:rPr lang="en-US" b="1"/>
              <a:t>Plagiarism</a:t>
            </a:r>
            <a:r>
              <a:rPr lang="en-US"/>
              <a:t> </a:t>
            </a:r>
            <a:r>
              <a:rPr lang="en-US" b="1"/>
              <a:t>=</a:t>
            </a:r>
            <a:r>
              <a:rPr lang="en-US"/>
              <a:t> a citation that appears in your paper but is not accompanied by a correct Works Cited reference</a:t>
            </a:r>
          </a:p>
          <a:p>
            <a:r>
              <a:rPr lang="en-US" b="1"/>
              <a:t>Plagiarism</a:t>
            </a:r>
            <a:r>
              <a:rPr lang="en-US"/>
              <a:t> </a:t>
            </a:r>
            <a:r>
              <a:rPr lang="en-US" b="1"/>
              <a:t>=</a:t>
            </a:r>
            <a:r>
              <a:rPr lang="en-US"/>
              <a:t> a Works Cited reference that has no corresponding parenthetical citation in the text of the paper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Parenthetical Citation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Usually contains			(Jones 54).</a:t>
            </a:r>
          </a:p>
          <a:p>
            <a:pPr lvl="1">
              <a:lnSpc>
                <a:spcPct val="90000"/>
              </a:lnSpc>
            </a:pPr>
            <a:r>
              <a:rPr lang="en-US"/>
              <a:t>Author’s last name</a:t>
            </a:r>
          </a:p>
          <a:p>
            <a:pPr lvl="1">
              <a:lnSpc>
                <a:spcPct val="90000"/>
              </a:lnSpc>
            </a:pPr>
            <a:r>
              <a:rPr lang="en-US"/>
              <a:t>Page number for </a:t>
            </a:r>
            <a:r>
              <a:rPr lang="en-US" u="sng"/>
              <a:t>that</a:t>
            </a:r>
            <a:r>
              <a:rPr lang="en-US"/>
              <a:t> information</a:t>
            </a:r>
          </a:p>
          <a:p>
            <a:pPr>
              <a:lnSpc>
                <a:spcPct val="90000"/>
              </a:lnSpc>
            </a:pPr>
            <a:r>
              <a:rPr lang="en-US"/>
              <a:t>No page number?</a:t>
            </a:r>
          </a:p>
          <a:p>
            <a:pPr lvl="1">
              <a:lnSpc>
                <a:spcPct val="90000"/>
              </a:lnSpc>
            </a:pPr>
            <a:r>
              <a:rPr lang="en-US"/>
              <a:t>Author’s last name only</a:t>
            </a:r>
          </a:p>
          <a:p>
            <a:pPr>
              <a:lnSpc>
                <a:spcPct val="90000"/>
              </a:lnSpc>
            </a:pPr>
            <a:r>
              <a:rPr lang="en-US"/>
              <a:t>No author?</a:t>
            </a:r>
          </a:p>
          <a:p>
            <a:pPr lvl="1">
              <a:lnSpc>
                <a:spcPct val="90000"/>
              </a:lnSpc>
            </a:pPr>
            <a:r>
              <a:rPr lang="en-US"/>
              <a:t>Title of the work (full the first time)</a:t>
            </a:r>
          </a:p>
          <a:p>
            <a:pPr lvl="1">
              <a:lnSpc>
                <a:spcPct val="90000"/>
              </a:lnSpc>
            </a:pPr>
            <a:r>
              <a:rPr lang="en-US"/>
              <a:t>Underline or use Quotation Marks as appropriate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7467600" y="2514600"/>
            <a:ext cx="914400" cy="1600200"/>
          </a:xfrm>
          <a:prstGeom prst="up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/>
              <a:t>No comma!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256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Parenthetical Citation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09800"/>
            <a:ext cx="7772400" cy="4267200"/>
          </a:xfrm>
        </p:spPr>
        <p:txBody>
          <a:bodyPr/>
          <a:lstStyle/>
          <a:p>
            <a:r>
              <a:rPr lang="en-US"/>
              <a:t>May contain only the page number </a:t>
            </a:r>
            <a:r>
              <a:rPr lang="en-US" u="sng"/>
              <a:t>IF:</a:t>
            </a:r>
          </a:p>
          <a:p>
            <a:pPr lvl="1"/>
            <a:r>
              <a:rPr lang="en-US"/>
              <a:t>The previous citation was from the same source, only a different page</a:t>
            </a:r>
          </a:p>
          <a:p>
            <a:pPr lvl="1"/>
            <a:r>
              <a:rPr lang="en-US"/>
              <a:t>The author’s name appears in the lead-in/context of the quote/paraphrase</a:t>
            </a:r>
          </a:p>
          <a:p>
            <a:pPr lvl="1">
              <a:buFontTx/>
              <a:buNone/>
            </a:pPr>
            <a:r>
              <a:rPr lang="en-US"/>
              <a:t>		Morrison aptly concludes the novel’s 	quest theme with Milkman’s final insight: 	“if you surrendered to the air, you 			could </a:t>
            </a:r>
            <a:r>
              <a:rPr lang="en-US" i="1"/>
              <a:t>ride</a:t>
            </a:r>
            <a:r>
              <a:rPr lang="en-US"/>
              <a:t> it” (337).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Parenthetical Citation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Use it when:</a:t>
            </a:r>
          </a:p>
          <a:p>
            <a:pPr lvl="1"/>
            <a:r>
              <a:rPr lang="en-US"/>
              <a:t>You quote directly from the source</a:t>
            </a:r>
          </a:p>
          <a:p>
            <a:pPr lvl="1"/>
            <a:r>
              <a:rPr lang="en-US"/>
              <a:t>You paraphrase (change SYNTAX and DICTION) from the source</a:t>
            </a:r>
          </a:p>
          <a:p>
            <a:pPr algn="r">
              <a:buFontTx/>
              <a:buNone/>
            </a:pPr>
            <a:endParaRPr lang="en-US" b="1">
              <a:solidFill>
                <a:srgbClr val="990B85"/>
              </a:solidFill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Don’t use it when:</a:t>
            </a:r>
          </a:p>
          <a:p>
            <a:pPr lvl="1"/>
            <a:r>
              <a:rPr lang="en-US"/>
              <a:t>You refer to common knowledge</a:t>
            </a:r>
          </a:p>
          <a:p>
            <a:pPr lvl="1"/>
            <a:r>
              <a:rPr lang="en-US"/>
              <a:t>You quote familiar proverbs</a:t>
            </a:r>
          </a:p>
          <a:p>
            <a:pPr lvl="1"/>
            <a:r>
              <a:rPr lang="en-US"/>
              <a:t>You quote common quotations</a:t>
            </a:r>
          </a:p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143000" y="5715000"/>
            <a:ext cx="746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990B85"/>
                </a:solidFill>
              </a:rPr>
              <a:t>When in doubt, USE IT!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Parenthetical Citation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09800"/>
            <a:ext cx="7772400" cy="4267200"/>
          </a:xfrm>
        </p:spPr>
        <p:txBody>
          <a:bodyPr/>
          <a:lstStyle/>
          <a:p>
            <a:r>
              <a:rPr lang="en-US"/>
              <a:t>Should directly follow information cited</a:t>
            </a:r>
          </a:p>
          <a:p>
            <a:pPr lvl="1"/>
            <a:r>
              <a:rPr lang="en-US"/>
              <a:t>Multiple sentences from the same page of same source? Citation follows the last.</a:t>
            </a:r>
          </a:p>
          <a:p>
            <a:pPr lvl="1">
              <a:buFontTx/>
              <a:buNone/>
            </a:pPr>
            <a:endParaRPr lang="en-US"/>
          </a:p>
          <a:p>
            <a:r>
              <a:rPr lang="en-US"/>
              <a:t>Should appear as part of the sentence</a:t>
            </a:r>
          </a:p>
          <a:p>
            <a:pPr>
              <a:buFontTx/>
              <a:buNone/>
            </a:pPr>
            <a:r>
              <a:rPr lang="en-US"/>
              <a:t>		…as Kennedy did in 1963 (Brown 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Parenthetical Citation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Two authors with same last name?</a:t>
            </a:r>
          </a:p>
          <a:p>
            <a:pPr lvl="1">
              <a:lnSpc>
                <a:spcPct val="90000"/>
              </a:lnSpc>
            </a:pPr>
            <a:r>
              <a:rPr lang="en-US"/>
              <a:t>Include first initial (or first name if same)</a:t>
            </a:r>
          </a:p>
          <a:p>
            <a:pPr>
              <a:lnSpc>
                <a:spcPct val="90000"/>
              </a:lnSpc>
            </a:pPr>
            <a:r>
              <a:rPr lang="en-US"/>
              <a:t>Two works by same author?</a:t>
            </a:r>
          </a:p>
          <a:p>
            <a:pPr lvl="1">
              <a:lnSpc>
                <a:spcPct val="90000"/>
              </a:lnSpc>
            </a:pPr>
            <a:r>
              <a:rPr lang="en-US"/>
              <a:t>Include title:	(Jones, “Waking Up” 54).</a:t>
            </a:r>
          </a:p>
          <a:p>
            <a:pPr>
              <a:lnSpc>
                <a:spcPct val="90000"/>
              </a:lnSpc>
            </a:pPr>
            <a:r>
              <a:rPr lang="en-US"/>
              <a:t>Indirect source?</a:t>
            </a:r>
          </a:p>
          <a:p>
            <a:pPr lvl="1">
              <a:lnSpc>
                <a:spcPct val="90000"/>
              </a:lnSpc>
            </a:pPr>
            <a:r>
              <a:rPr lang="en-US"/>
              <a:t>Include “qtd. in”: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	Ulrich argues that high school has become “a stomping ground for thugs” (qtd. in Jones 54).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72400" cy="1066800"/>
          </a:xfrm>
        </p:spPr>
        <p:txBody>
          <a:bodyPr/>
          <a:lstStyle/>
          <a:p>
            <a:r>
              <a:rPr lang="en-US"/>
              <a:t>Formal MLA Format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208" name="Group 16"/>
          <p:cNvGrpSpPr>
            <a:grpSpLocks/>
          </p:cNvGrpSpPr>
          <p:nvPr/>
        </p:nvGrpSpPr>
        <p:grpSpPr bwMode="auto">
          <a:xfrm>
            <a:off x="838200" y="1447800"/>
            <a:ext cx="8305800" cy="5410200"/>
            <a:chOff x="709" y="816"/>
            <a:chExt cx="5051" cy="2220"/>
          </a:xfrm>
        </p:grpSpPr>
        <p:pic>
          <p:nvPicPr>
            <p:cNvPr id="8196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9" y="816"/>
              <a:ext cx="5051" cy="2220"/>
            </a:xfrm>
            <a:prstGeom prst="rect">
              <a:avLst/>
            </a:prstGeom>
            <a:noFill/>
          </p:spPr>
        </p:pic>
        <p:sp>
          <p:nvSpPr>
            <p:cNvPr id="8202" name="AutoShape 10"/>
            <p:cNvSpPr>
              <a:spLocks noChangeArrowheads="1"/>
            </p:cNvSpPr>
            <p:nvPr/>
          </p:nvSpPr>
          <p:spPr bwMode="auto">
            <a:xfrm>
              <a:off x="3120" y="1152"/>
              <a:ext cx="1392" cy="240"/>
            </a:xfrm>
            <a:prstGeom prst="rightArrowCallout">
              <a:avLst>
                <a:gd name="adj1" fmla="val 25000"/>
                <a:gd name="adj2" fmla="val 25000"/>
                <a:gd name="adj3" fmla="val 96667"/>
                <a:gd name="adj4" fmla="val 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Header</a:t>
              </a:r>
            </a:p>
          </p:txBody>
        </p:sp>
        <p:sp>
          <p:nvSpPr>
            <p:cNvPr id="8204" name="AutoShape 12"/>
            <p:cNvSpPr>
              <a:spLocks noChangeArrowheads="1"/>
            </p:cNvSpPr>
            <p:nvPr/>
          </p:nvSpPr>
          <p:spPr bwMode="auto">
            <a:xfrm>
              <a:off x="2160" y="1680"/>
              <a:ext cx="1536" cy="240"/>
            </a:xfrm>
            <a:prstGeom prst="leftArrowCallout">
              <a:avLst>
                <a:gd name="adj1" fmla="val 25000"/>
                <a:gd name="adj2" fmla="val 25000"/>
                <a:gd name="adj3" fmla="val 106667"/>
                <a:gd name="adj4" fmla="val 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Heading</a:t>
              </a:r>
            </a:p>
          </p:txBody>
        </p:sp>
        <p:sp>
          <p:nvSpPr>
            <p:cNvPr id="8205" name="AutoShape 13"/>
            <p:cNvSpPr>
              <a:spLocks noChangeArrowheads="1"/>
            </p:cNvSpPr>
            <p:nvPr/>
          </p:nvSpPr>
          <p:spPr bwMode="auto">
            <a:xfrm>
              <a:off x="3840" y="2256"/>
              <a:ext cx="1536" cy="240"/>
            </a:xfrm>
            <a:prstGeom prst="leftArrowCallout">
              <a:avLst>
                <a:gd name="adj1" fmla="val 25000"/>
                <a:gd name="adj2" fmla="val 25000"/>
                <a:gd name="adj3" fmla="val 106667"/>
                <a:gd name="adj4" fmla="val 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Title</a:t>
              </a:r>
            </a:p>
          </p:txBody>
        </p:sp>
        <p:sp>
          <p:nvSpPr>
            <p:cNvPr id="8206" name="AutoShape 14"/>
            <p:cNvSpPr>
              <a:spLocks noChangeArrowheads="1"/>
            </p:cNvSpPr>
            <p:nvPr/>
          </p:nvSpPr>
          <p:spPr bwMode="auto">
            <a:xfrm>
              <a:off x="816" y="1920"/>
              <a:ext cx="672" cy="480"/>
            </a:xfrm>
            <a:prstGeom prst="leftRightArrow">
              <a:avLst>
                <a:gd name="adj1" fmla="val 50000"/>
                <a:gd name="adj2" fmla="val 28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1”</a:t>
              </a:r>
            </a:p>
          </p:txBody>
        </p:sp>
        <p:sp>
          <p:nvSpPr>
            <p:cNvPr id="8207" name="AutoShape 15"/>
            <p:cNvSpPr>
              <a:spLocks noChangeArrowheads="1"/>
            </p:cNvSpPr>
            <p:nvPr/>
          </p:nvSpPr>
          <p:spPr bwMode="auto">
            <a:xfrm>
              <a:off x="1728" y="912"/>
              <a:ext cx="480" cy="528"/>
            </a:xfrm>
            <a:prstGeom prst="upDownArrow">
              <a:avLst>
                <a:gd name="adj1" fmla="val 50000"/>
                <a:gd name="adj2" fmla="val 22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r>
                <a:rPr lang="en-US"/>
                <a:t>1”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Works Cited Format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772400" cy="4953000"/>
          </a:xfrm>
        </p:spPr>
        <p:txBody>
          <a:bodyPr/>
          <a:lstStyle/>
          <a:p>
            <a:r>
              <a:rPr lang="en-US"/>
              <a:t>Begins after the last page of the paper (a separate page from all other text)</a:t>
            </a:r>
          </a:p>
          <a:p>
            <a:r>
              <a:rPr lang="en-US"/>
              <a:t>Includes the header with the last page number </a:t>
            </a:r>
            <a:r>
              <a:rPr lang="en-US" sz="800">
                <a:hlinkClick r:id="rId2" action="ppaction://hlinkfile"/>
              </a:rPr>
              <a:t>W:\Miller\Students Read Only\mla formatting.doc</a:t>
            </a:r>
            <a:endParaRPr lang="en-US" sz="800"/>
          </a:p>
          <a:p>
            <a:r>
              <a:rPr lang="en-US"/>
              <a:t>Is double spaced as the rest of the paper (NO EXTRA SPACES!)</a:t>
            </a:r>
          </a:p>
          <a:p>
            <a:r>
              <a:rPr lang="en-US"/>
              <a:t>Has the words Works Cited centered at the top of the page (no bold, underline or quotation marks)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Works Cited Format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772400" cy="4953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/>
              <a:t>Has all entries alphabetized by first information (usu. author’s last name)</a:t>
            </a:r>
          </a:p>
          <a:p>
            <a:pPr>
              <a:spcBef>
                <a:spcPct val="0"/>
              </a:spcBef>
            </a:pPr>
            <a:r>
              <a:rPr lang="en-US"/>
              <a:t>Uses a “hanging indent” for all entries</a:t>
            </a:r>
          </a:p>
          <a:p>
            <a:pPr lvl="1">
              <a:spcBef>
                <a:spcPct val="0"/>
              </a:spcBef>
            </a:pPr>
            <a:r>
              <a:rPr lang="en-US"/>
              <a:t>Backwards of a paragraph (or first line indent)</a:t>
            </a:r>
          </a:p>
          <a:p>
            <a:pPr lvl="1">
              <a:spcBef>
                <a:spcPct val="0"/>
              </a:spcBef>
            </a:pPr>
            <a:r>
              <a:rPr lang="en-US"/>
              <a:t>Means the first line is </a:t>
            </a:r>
            <a:r>
              <a:rPr lang="en-US" i="1"/>
              <a:t>not</a:t>
            </a:r>
            <a:r>
              <a:rPr lang="en-US"/>
              <a:t> indented, but all subsequent lines are</a:t>
            </a:r>
          </a:p>
          <a:p>
            <a:pPr lvl="1">
              <a:spcBef>
                <a:spcPct val="0"/>
              </a:spcBef>
            </a:pPr>
            <a:r>
              <a:rPr lang="en-US"/>
              <a:t>Go to FORMAT, select PARAGRAPH, under indentation select SPECIAL and HANGING </a:t>
            </a:r>
            <a:r>
              <a:rPr lang="en-US" sz="800">
                <a:hlinkClick r:id="rId2" action="ppaction://hlinkfile"/>
              </a:rPr>
              <a:t>W:\Miller\Students Read Only\mla formatting.doc</a:t>
            </a:r>
            <a:endParaRPr lang="en-US" sz="800"/>
          </a:p>
          <a:p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Works Cited Citations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General format for most sources: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Author’s last name, first name.</a:t>
            </a:r>
          </a:p>
          <a:p>
            <a:pPr lvl="1">
              <a:lnSpc>
                <a:spcPct val="90000"/>
              </a:lnSpc>
            </a:pPr>
            <a:r>
              <a:rPr lang="en-US" sz="2400" i="1"/>
              <a:t>Title of the Work.</a:t>
            </a:r>
            <a:r>
              <a:rPr lang="en-US" sz="2400"/>
              <a:t> (short piece titles in quotation marks, long pieces in italics)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Publication information.</a:t>
            </a:r>
          </a:p>
          <a:p>
            <a:pPr>
              <a:lnSpc>
                <a:spcPct val="90000"/>
              </a:lnSpc>
            </a:pPr>
            <a:r>
              <a:rPr lang="en-US" sz="2800"/>
              <a:t>Sources by more than one author list all authors (up to three) with the second and third as first name last name separated by “and” (2 people) and a comma (3 people).</a:t>
            </a:r>
          </a:p>
          <a:p>
            <a:pPr>
              <a:lnSpc>
                <a:spcPct val="90000"/>
              </a:lnSpc>
            </a:pPr>
            <a:r>
              <a:rPr lang="en-US" sz="2800"/>
              <a:t>More than one source by an author lists subsequent sources by ---.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Most Common </a:t>
            </a:r>
            <a:br>
              <a:rPr lang="en-US" sz="4000"/>
            </a:br>
            <a:r>
              <a:rPr lang="en-US" sz="4000"/>
              <a:t>Works Cited Citations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514600"/>
            <a:ext cx="77724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u="sng"/>
              <a:t>Book by single author: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Jones, Bob.  </a:t>
            </a:r>
            <a:r>
              <a:rPr lang="en-US" i="1"/>
              <a:t>I Wish I Were an Oscar 		Meyer Weiner.  </a:t>
            </a:r>
            <a:r>
              <a:rPr lang="en-US"/>
              <a:t>Philadelphia: 			Houghton-Mifflin, 1987.  </a:t>
            </a:r>
            <a:r>
              <a:rPr lang="en-US" i="1"/>
              <a:t> </a:t>
            </a:r>
          </a:p>
          <a:p>
            <a:pPr>
              <a:lnSpc>
                <a:spcPct val="90000"/>
              </a:lnSpc>
            </a:pPr>
            <a:r>
              <a:rPr lang="en-US" u="sng"/>
              <a:t>Book by multiple authors: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i="1"/>
              <a:t>	</a:t>
            </a:r>
            <a:r>
              <a:rPr lang="en-US"/>
              <a:t>Crothers, Amy and Marci Smith.  			</a:t>
            </a:r>
            <a:r>
              <a:rPr lang="en-US" i="1"/>
              <a:t>All I Want to Know.  </a:t>
            </a:r>
            <a:r>
              <a:rPr lang="en-US"/>
              <a:t>New York: 		Doubleday, 1981.</a:t>
            </a:r>
            <a:r>
              <a:rPr lang="en-US" i="1"/>
              <a:t> 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Most Common </a:t>
            </a:r>
            <a:br>
              <a:rPr lang="en-US" sz="4000"/>
            </a:br>
            <a:r>
              <a:rPr lang="en-US" sz="4000"/>
              <a:t>Works Cited Citations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860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u="sng"/>
              <a:t>Article in a daily newspaper:</a:t>
            </a: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McNulty, Timothy.  “Ravenstahl Finds 	Letterman’s Spotlight Bittersweet.”  	</a:t>
            </a:r>
            <a:r>
              <a:rPr lang="en-US" i="1"/>
              <a:t>Pittsburgh Post-Gazette</a:t>
            </a:r>
            <a:r>
              <a:rPr lang="en-US"/>
              <a:t> 15 	September 2006: A1.</a:t>
            </a:r>
          </a:p>
          <a:p>
            <a:pPr>
              <a:lnSpc>
                <a:spcPct val="90000"/>
              </a:lnSpc>
            </a:pPr>
            <a:r>
              <a:rPr lang="en-US" u="sng"/>
              <a:t>Article in a monthly magazine:</a:t>
            </a: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Gray, Jim.  “All Around the Mulberry 	Bush.” </a:t>
            </a:r>
            <a:r>
              <a:rPr lang="en-US" i="1"/>
              <a:t>Country Living</a:t>
            </a:r>
            <a:r>
              <a:rPr lang="en-US"/>
              <a:t> April 2001: 	23-25, 27.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Most Common </a:t>
            </a:r>
            <a:br>
              <a:rPr lang="en-US" sz="4000"/>
            </a:br>
            <a:r>
              <a:rPr lang="en-US" sz="4000"/>
              <a:t>Works Cited Citations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860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u="sng"/>
              <a:t>Article in a weekly magazine:</a:t>
            </a: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Kendal, Geoff.  “Vision and Re-Vision of 	Artisans.”  </a:t>
            </a:r>
            <a:r>
              <a:rPr lang="en-US" i="1"/>
              <a:t>Time</a:t>
            </a:r>
            <a:r>
              <a:rPr lang="en-US"/>
              <a:t> 13 June 1987: 34.</a:t>
            </a:r>
          </a:p>
          <a:p>
            <a:pPr>
              <a:lnSpc>
                <a:spcPct val="90000"/>
              </a:lnSpc>
            </a:pPr>
            <a:r>
              <a:rPr lang="en-US" u="sng"/>
              <a:t>On-line version of a printed magazine:</a:t>
            </a: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Kendal, Geoff.  “Vision and Re-Vision of 	Artisans.”  </a:t>
            </a:r>
            <a:r>
              <a:rPr lang="en-US" i="1"/>
              <a:t>Time</a:t>
            </a:r>
            <a:r>
              <a:rPr lang="en-US"/>
              <a:t> 13 June 1987.  	&lt;http://www.time.com/13Jun1987/fo	od/artisians/1348284763.html&gt;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Most Common </a:t>
            </a:r>
            <a:br>
              <a:rPr lang="en-US" sz="4000"/>
            </a:br>
            <a:r>
              <a:rPr lang="en-US" sz="4000"/>
              <a:t>Works Cited Citations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86000"/>
            <a:ext cx="7772400" cy="5029200"/>
          </a:xfrm>
        </p:spPr>
        <p:txBody>
          <a:bodyPr/>
          <a:lstStyle/>
          <a:p>
            <a:r>
              <a:rPr lang="en-US" u="sng"/>
              <a:t>Article from a professional website</a:t>
            </a:r>
          </a:p>
          <a:p>
            <a:pPr>
              <a:buFontTx/>
              <a:buNone/>
            </a:pPr>
            <a:r>
              <a:rPr lang="en-US"/>
              <a:t>	“Disneyland Refurbishments and 	Additions Bring Improvements to 	Park.” </a:t>
            </a:r>
            <a:r>
              <a:rPr lang="en-US" i="1"/>
              <a:t>The Disneyland Report </a:t>
            </a:r>
            <a:r>
              <a:rPr lang="en-US"/>
              <a:t>15 	May 2006.  The Disneyland Report.  	15 Sept. 2006. 	&lt;http://www.disneylandreport.com/di	sneynews/060515-Disneyland-	refurbishments-news.html&gt;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Most Common </a:t>
            </a:r>
            <a:br>
              <a:rPr lang="en-US" sz="4000"/>
            </a:br>
            <a:r>
              <a:rPr lang="en-US" sz="4000"/>
              <a:t>Works Cited Citations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86000"/>
            <a:ext cx="8077200" cy="5029200"/>
          </a:xfrm>
        </p:spPr>
        <p:txBody>
          <a:bodyPr/>
          <a:lstStyle/>
          <a:p>
            <a:r>
              <a:rPr lang="en-US" u="sng"/>
              <a:t>Article from a database</a:t>
            </a:r>
          </a:p>
          <a:p>
            <a:pPr>
              <a:buFontTx/>
              <a:buNone/>
            </a:pPr>
            <a:r>
              <a:rPr lang="en-US"/>
              <a:t>	Brooker, Jewel Spears. "T. S. Eliot." 	</a:t>
            </a:r>
            <a:r>
              <a:rPr lang="en-US" i="1"/>
              <a:t>Dictionary of Literary Biography.  	</a:t>
            </a:r>
            <a:r>
              <a:rPr lang="en-US"/>
              <a:t>Peter Quartermain, ed. Gale 	Research Company, 1986. 	</a:t>
            </a:r>
            <a:r>
              <a:rPr lang="en-US" i="1"/>
              <a:t>DISCovering Authors</a:t>
            </a:r>
            <a:r>
              <a:rPr lang="en-US"/>
              <a:t>. Online 	Edition. 	Gale, 2003. Student Resource Center. 	Thomson Gale. 15 Sept. 2006 	</a:t>
            </a:r>
          </a:p>
          <a:p>
            <a:pPr>
              <a:buFontTx/>
              <a:buNone/>
            </a:pPr>
            <a:r>
              <a:rPr lang="en-US" sz="800">
                <a:hlinkClick r:id="rId2"/>
              </a:rPr>
              <a:t>SRC</a:t>
            </a:r>
            <a:r>
              <a:rPr lang="en-US" sz="800"/>
              <a:t> </a:t>
            </a:r>
            <a:r>
              <a:rPr lang="en-US" sz="800">
                <a:hlinkClick r:id="rId3"/>
              </a:rPr>
              <a:t>Student Resource Center -- Reference Display</a:t>
            </a:r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Works Cited How-to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7724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Avoid CITATION MAKERS</a:t>
            </a:r>
          </a:p>
          <a:p>
            <a:pPr>
              <a:lnSpc>
                <a:spcPct val="90000"/>
              </a:lnSpc>
            </a:pPr>
            <a:r>
              <a:rPr lang="en-US"/>
              <a:t>Rather, LOOK IT UP:</a:t>
            </a:r>
          </a:p>
          <a:p>
            <a:pPr lvl="1">
              <a:lnSpc>
                <a:spcPct val="90000"/>
              </a:lnSpc>
            </a:pPr>
            <a:r>
              <a:rPr lang="en-US" i="1"/>
              <a:t>MLA Handbook for Writers of Research Papers</a:t>
            </a:r>
            <a:r>
              <a:rPr lang="en-US"/>
              <a:t>, 6</a:t>
            </a:r>
            <a:r>
              <a:rPr lang="en-US" baseline="30000"/>
              <a:t>th</a:t>
            </a:r>
            <a:r>
              <a:rPr lang="en-US"/>
              <a:t> ed.</a:t>
            </a:r>
          </a:p>
          <a:p>
            <a:pPr lvl="1">
              <a:lnSpc>
                <a:spcPct val="90000"/>
              </a:lnSpc>
            </a:pPr>
            <a:r>
              <a:rPr lang="en-US" i="1"/>
              <a:t>A Guide to MLA Documentation</a:t>
            </a:r>
            <a:r>
              <a:rPr lang="en-US"/>
              <a:t>, 5</a:t>
            </a:r>
            <a:r>
              <a:rPr lang="en-US" baseline="30000"/>
              <a:t>th</a:t>
            </a:r>
            <a:r>
              <a:rPr lang="en-US"/>
              <a:t> ed.</a:t>
            </a:r>
          </a:p>
          <a:p>
            <a:pPr lvl="1">
              <a:lnSpc>
                <a:spcPct val="90000"/>
              </a:lnSpc>
            </a:pPr>
            <a:r>
              <a:rPr lang="en-US"/>
              <a:t>On-line guide to MLA style </a:t>
            </a:r>
            <a:r>
              <a:rPr lang="en-US">
                <a:hlinkClick r:id="rId2"/>
              </a:rPr>
              <a:t>http://geocities.com/researchguide/12biblio.html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Margins and Spacing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/>
              <a:t>Change all margins to 1”</a:t>
            </a: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US"/>
              <a:t>Select FILE</a:t>
            </a: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US"/>
              <a:t>Select PAGE SETUP</a:t>
            </a: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US"/>
              <a:t>Reduce right and left margins to 1”</a:t>
            </a:r>
          </a:p>
          <a:p>
            <a:pPr marL="609600" indent="-609600">
              <a:lnSpc>
                <a:spcPct val="90000"/>
              </a:lnSpc>
            </a:pPr>
            <a:r>
              <a:rPr lang="en-US"/>
              <a:t>Double space the entire document (THERE ARE NO EXCEPTIONS!)</a:t>
            </a: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US"/>
              <a:t>Select FORMAT</a:t>
            </a: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US"/>
              <a:t>Select PARAGRAPH</a:t>
            </a: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US"/>
              <a:t>Select LINE SPACING, choose DOUBLE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Header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772400" cy="4267200"/>
          </a:xfrm>
        </p:spPr>
        <p:txBody>
          <a:bodyPr/>
          <a:lstStyle/>
          <a:p>
            <a:pPr marL="609600" indent="-609600"/>
            <a:r>
              <a:rPr lang="en-US"/>
              <a:t>Insert a header with your last name and the page number</a:t>
            </a:r>
          </a:p>
          <a:p>
            <a:pPr marL="1371600" lvl="2" indent="-457200">
              <a:buFontTx/>
              <a:buAutoNum type="arabicPeriod"/>
            </a:pPr>
            <a:r>
              <a:rPr lang="en-US"/>
              <a:t>Select VIEW</a:t>
            </a:r>
          </a:p>
          <a:p>
            <a:pPr marL="1371600" lvl="2" indent="-457200">
              <a:buFontTx/>
              <a:buAutoNum type="arabicPeriod"/>
            </a:pPr>
            <a:r>
              <a:rPr lang="en-US"/>
              <a:t>Select HEADER/FOOTER</a:t>
            </a:r>
          </a:p>
          <a:p>
            <a:pPr marL="1371600" lvl="2" indent="-457200">
              <a:buFontTx/>
              <a:buAutoNum type="arabicPeriod"/>
            </a:pPr>
            <a:r>
              <a:rPr lang="en-US"/>
              <a:t>Select right justification</a:t>
            </a:r>
          </a:p>
          <a:p>
            <a:pPr marL="1371600" lvl="2" indent="-457200">
              <a:buFontTx/>
              <a:buAutoNum type="arabicPeriod"/>
            </a:pPr>
            <a:r>
              <a:rPr lang="en-US"/>
              <a:t>Type your last name only</a:t>
            </a:r>
          </a:p>
          <a:p>
            <a:pPr marL="1371600" lvl="2" indent="-457200">
              <a:buFontTx/>
              <a:buAutoNum type="arabicPeriod"/>
            </a:pPr>
            <a:r>
              <a:rPr lang="en-US"/>
              <a:t>Click page number icon</a:t>
            </a:r>
          </a:p>
          <a:p>
            <a:pPr marL="1371600" lvl="2" indent="-457200">
              <a:buFontTx/>
              <a:buAutoNum type="arabicPeriod"/>
            </a:pPr>
            <a:endParaRPr lang="en-US"/>
          </a:p>
          <a:p>
            <a:pPr marL="1371600" lvl="2" indent="-457200">
              <a:buFontTx/>
              <a:buAutoNum type="arabicPeriod"/>
            </a:pPr>
            <a:r>
              <a:rPr lang="en-US"/>
              <a:t>Select close</a:t>
            </a:r>
          </a:p>
          <a:p>
            <a:pPr marL="990600" lvl="1" indent="-533400">
              <a:buFontTx/>
              <a:buNone/>
            </a:pPr>
            <a:endParaRPr lang="en-US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5029200"/>
            <a:ext cx="4572000" cy="569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Heading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pPr marL="609600" indent="-609600"/>
            <a:r>
              <a:rPr lang="en-US"/>
              <a:t>Create the heading</a:t>
            </a:r>
          </a:p>
          <a:p>
            <a:pPr marL="990600" lvl="1" indent="-533400">
              <a:buFontTx/>
              <a:buAutoNum type="arabicPeriod"/>
            </a:pPr>
            <a:r>
              <a:rPr lang="en-US"/>
              <a:t>Type your full name</a:t>
            </a:r>
          </a:p>
          <a:p>
            <a:pPr marL="990600" lvl="1" indent="-533400">
              <a:buFontTx/>
              <a:buAutoNum type="arabicPeriod"/>
            </a:pPr>
            <a:r>
              <a:rPr lang="en-US"/>
              <a:t>Type your teacher’s name</a:t>
            </a:r>
          </a:p>
          <a:p>
            <a:pPr marL="990600" lvl="1" indent="-533400">
              <a:buFontTx/>
              <a:buAutoNum type="arabicPeriod"/>
            </a:pPr>
            <a:r>
              <a:rPr lang="en-US"/>
              <a:t>Type the name of the class – no abbreviations!</a:t>
            </a:r>
          </a:p>
          <a:p>
            <a:pPr marL="990600" lvl="1" indent="-533400">
              <a:buFontTx/>
              <a:buAutoNum type="arabicPeriod"/>
            </a:pPr>
            <a:r>
              <a:rPr lang="en-US"/>
              <a:t>Type the date in MLA Style (smallest to largest)</a:t>
            </a:r>
          </a:p>
          <a:p>
            <a:pPr marL="990600" lvl="1" indent="-533400">
              <a:buFontTx/>
              <a:buNone/>
            </a:pPr>
            <a:r>
              <a:rPr lang="en-US"/>
              <a:t>		Day		Month	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and Text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1100" y="1981200"/>
            <a:ext cx="7772400" cy="4876800"/>
          </a:xfrm>
        </p:spPr>
        <p:txBody>
          <a:bodyPr/>
          <a:lstStyle/>
          <a:p>
            <a:pPr marL="609600" indent="-609600"/>
            <a:r>
              <a:rPr lang="en-US"/>
              <a:t>Create a title</a:t>
            </a:r>
          </a:p>
          <a:p>
            <a:pPr marL="1371600" lvl="2" indent="-457200">
              <a:buFontTx/>
              <a:buAutoNum type="arabicPeriod"/>
            </a:pPr>
            <a:r>
              <a:rPr lang="en-US"/>
              <a:t>Select center justification</a:t>
            </a:r>
          </a:p>
          <a:p>
            <a:pPr marL="1371600" lvl="2" indent="-457200">
              <a:buFontTx/>
              <a:buAutoNum type="arabicPeriod"/>
            </a:pPr>
            <a:r>
              <a:rPr lang="en-US"/>
              <a:t>Capitalize all important words (and first and last)</a:t>
            </a:r>
          </a:p>
          <a:p>
            <a:pPr marL="1371600" lvl="2" indent="-457200">
              <a:buFontTx/>
              <a:buAutoNum type="arabicPeriod"/>
            </a:pPr>
            <a:r>
              <a:rPr lang="en-US"/>
              <a:t>DO NOT: Underline, Italicize, Boldface</a:t>
            </a:r>
          </a:p>
          <a:p>
            <a:pPr marL="1371600" lvl="2" indent="-457200">
              <a:buFontTx/>
              <a:buAutoNum type="arabicPeriod"/>
            </a:pPr>
            <a:r>
              <a:rPr lang="en-US"/>
              <a:t>Make the title clever but indicative of your subject and direction</a:t>
            </a:r>
          </a:p>
          <a:p>
            <a:pPr marL="609600" indent="-609600"/>
            <a:r>
              <a:rPr lang="en-US"/>
              <a:t>Begin your text – NO extra spaces!</a:t>
            </a:r>
          </a:p>
          <a:p>
            <a:pPr marL="609600" indent="-609600"/>
            <a:r>
              <a:rPr lang="en-US"/>
              <a:t>Save your document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Quotation vs. Paraphrase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057400"/>
            <a:ext cx="3810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Direct copy of the text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Word-for-word restatement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Uses quotation marks</a:t>
            </a:r>
          </a:p>
          <a:p>
            <a:pPr>
              <a:lnSpc>
                <a:spcPct val="90000"/>
              </a:lnSpc>
            </a:pPr>
            <a:r>
              <a:rPr lang="en-US"/>
              <a:t>Uses parenthetical citation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2057400"/>
            <a:ext cx="38100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Summary restatement of the text</a:t>
            </a:r>
          </a:p>
          <a:p>
            <a:pPr>
              <a:lnSpc>
                <a:spcPct val="90000"/>
              </a:lnSpc>
            </a:pPr>
            <a:r>
              <a:rPr lang="en-US"/>
              <a:t>SIGNIFICANT changes to syntax and diction</a:t>
            </a:r>
          </a:p>
          <a:p>
            <a:pPr>
              <a:lnSpc>
                <a:spcPct val="90000"/>
              </a:lnSpc>
            </a:pPr>
            <a:r>
              <a:rPr lang="en-US"/>
              <a:t>No quotation marks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Uses parenthetical citation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Syntax			Diction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057400"/>
            <a:ext cx="3810000" cy="2057400"/>
          </a:xfrm>
        </p:spPr>
        <p:txBody>
          <a:bodyPr/>
          <a:lstStyle/>
          <a:p>
            <a:r>
              <a:rPr lang="en-US"/>
              <a:t>Structure</a:t>
            </a:r>
          </a:p>
          <a:p>
            <a:pPr lvl="1"/>
            <a:r>
              <a:rPr lang="en-US"/>
              <a:t>Of the sentence</a:t>
            </a:r>
          </a:p>
          <a:p>
            <a:pPr lvl="1"/>
            <a:r>
              <a:rPr lang="en-US"/>
              <a:t>Of the clauses</a:t>
            </a:r>
          </a:p>
          <a:p>
            <a:pPr lvl="1"/>
            <a:r>
              <a:rPr lang="en-US"/>
              <a:t>Of the phrases</a:t>
            </a:r>
          </a:p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2057400"/>
            <a:ext cx="3810000" cy="1828800"/>
          </a:xfrm>
        </p:spPr>
        <p:txBody>
          <a:bodyPr/>
          <a:lstStyle/>
          <a:p>
            <a:r>
              <a:rPr lang="en-US"/>
              <a:t>Word choice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066800" y="4191000"/>
            <a:ext cx="7772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SIGNIFICANT CHANGES means there should be few – but preferably no – repetitions of words or structure</a:t>
            </a:r>
            <a:r>
              <a:rPr lang="en-US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  <p:bldP spid="3482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Quote			 Paraphrase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3810000" cy="4572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/>
              <a:t>	“Admissions officers see themselves as being responsible to their school as a whole.  They are building a freshman class, which must become a successful part of the college or university at large.”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/>
              <a:t>	The job of the admissions officer is to select students for the freshman class who will contribute to the overall success of the college or university.</a:t>
            </a: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3505200" y="1295400"/>
            <a:ext cx="1828800" cy="3048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  <p:bldP spid="33796" grpId="0" build="p"/>
    </p:bldLst>
  </p:timing>
</p:sld>
</file>

<file path=ppt/theme/theme1.xml><?xml version="1.0" encoding="utf-8"?>
<a:theme xmlns:a="http://schemas.openxmlformats.org/drawingml/2006/main" name="Brush1">
  <a:themeElements>
    <a:clrScheme name="Brush1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Brush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rush1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sh1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sh1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sh1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sh1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Brush1</Template>
  <TotalTime>392</TotalTime>
  <Words>786</Words>
  <Application>Microsoft Office PowerPoint</Application>
  <PresentationFormat>On-screen Show (4:3)</PresentationFormat>
  <Paragraphs>179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Arial</vt:lpstr>
      <vt:lpstr>Brush1</vt:lpstr>
      <vt:lpstr>MLA Documentation  &amp; Style</vt:lpstr>
      <vt:lpstr>Formal MLA Format</vt:lpstr>
      <vt:lpstr>Margins and Spacing</vt:lpstr>
      <vt:lpstr>Header</vt:lpstr>
      <vt:lpstr>Heading</vt:lpstr>
      <vt:lpstr>Title and Text</vt:lpstr>
      <vt:lpstr>Quotation vs. Paraphrase</vt:lpstr>
      <vt:lpstr>Syntax   Diction</vt:lpstr>
      <vt:lpstr>Quote    Paraphrase</vt:lpstr>
      <vt:lpstr>Formatting Quotations</vt:lpstr>
      <vt:lpstr>Formatting Quotations</vt:lpstr>
      <vt:lpstr>Formatting Quotations</vt:lpstr>
      <vt:lpstr>MLA Documentation</vt:lpstr>
      <vt:lpstr>Be careful!</vt:lpstr>
      <vt:lpstr>Parenthetical Citation</vt:lpstr>
      <vt:lpstr>Parenthetical Citation</vt:lpstr>
      <vt:lpstr>Parenthetical Citation</vt:lpstr>
      <vt:lpstr>Parenthetical Citation</vt:lpstr>
      <vt:lpstr>Parenthetical Citation</vt:lpstr>
      <vt:lpstr>Works Cited Format</vt:lpstr>
      <vt:lpstr>Works Cited Format</vt:lpstr>
      <vt:lpstr>Works Cited Citations</vt:lpstr>
      <vt:lpstr>Most Common  Works Cited Citations</vt:lpstr>
      <vt:lpstr>Most Common  Works Cited Citations</vt:lpstr>
      <vt:lpstr>Most Common  Works Cited Citations</vt:lpstr>
      <vt:lpstr>Most Common  Works Cited Citations</vt:lpstr>
      <vt:lpstr>Most Common  Works Cited Citations</vt:lpstr>
      <vt:lpstr>Works Cited How-to</vt:lpstr>
    </vt:vector>
  </TitlesOfParts>
  <Company>mtl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MLA Documentation  &amp; Style</dc:title>
  <dc:creator>mtl</dc:creator>
  <cp:lastModifiedBy>ASUS</cp:lastModifiedBy>
  <cp:revision>20</cp:revision>
  <dcterms:created xsi:type="dcterms:W3CDTF">2006-09-15T12:22:34Z</dcterms:created>
  <dcterms:modified xsi:type="dcterms:W3CDTF">2014-11-23T23:59:56Z</dcterms:modified>
</cp:coreProperties>
</file>