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21"/>
  </p:notesMasterIdLst>
  <p:sldIdLst>
    <p:sldId id="256" r:id="rId2"/>
    <p:sldId id="257" r:id="rId3"/>
    <p:sldId id="264" r:id="rId4"/>
    <p:sldId id="265" r:id="rId5"/>
    <p:sldId id="266" r:id="rId6"/>
    <p:sldId id="263" r:id="rId7"/>
    <p:sldId id="307" r:id="rId8"/>
    <p:sldId id="308" r:id="rId9"/>
    <p:sldId id="309" r:id="rId10"/>
    <p:sldId id="310" r:id="rId11"/>
    <p:sldId id="311" r:id="rId12"/>
    <p:sldId id="267" r:id="rId13"/>
    <p:sldId id="298" r:id="rId14"/>
    <p:sldId id="299" r:id="rId15"/>
    <p:sldId id="300" r:id="rId16"/>
    <p:sldId id="301" r:id="rId17"/>
    <p:sldId id="302" r:id="rId18"/>
    <p:sldId id="303" r:id="rId19"/>
    <p:sldId id="304"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Osaka" charset="-128"/>
        <a:cs typeface="+mn-cs"/>
      </a:defRPr>
    </a:lvl1pPr>
    <a:lvl2pPr marL="457200" algn="l" rtl="0" eaLnBrk="0" fontAlgn="base" hangingPunct="0">
      <a:spcBef>
        <a:spcPct val="0"/>
      </a:spcBef>
      <a:spcAft>
        <a:spcPct val="0"/>
      </a:spcAft>
      <a:defRPr sz="2400" kern="1200">
        <a:solidFill>
          <a:schemeClr val="tx1"/>
        </a:solidFill>
        <a:latin typeface="Arial" charset="0"/>
        <a:ea typeface="Osaka" charset="-128"/>
        <a:cs typeface="+mn-cs"/>
      </a:defRPr>
    </a:lvl2pPr>
    <a:lvl3pPr marL="914400" algn="l" rtl="0" eaLnBrk="0" fontAlgn="base" hangingPunct="0">
      <a:spcBef>
        <a:spcPct val="0"/>
      </a:spcBef>
      <a:spcAft>
        <a:spcPct val="0"/>
      </a:spcAft>
      <a:defRPr sz="2400" kern="1200">
        <a:solidFill>
          <a:schemeClr val="tx1"/>
        </a:solidFill>
        <a:latin typeface="Arial" charset="0"/>
        <a:ea typeface="Osaka" charset="-128"/>
        <a:cs typeface="+mn-cs"/>
      </a:defRPr>
    </a:lvl3pPr>
    <a:lvl4pPr marL="1371600" algn="l" rtl="0" eaLnBrk="0" fontAlgn="base" hangingPunct="0">
      <a:spcBef>
        <a:spcPct val="0"/>
      </a:spcBef>
      <a:spcAft>
        <a:spcPct val="0"/>
      </a:spcAft>
      <a:defRPr sz="2400" kern="1200">
        <a:solidFill>
          <a:schemeClr val="tx1"/>
        </a:solidFill>
        <a:latin typeface="Arial" charset="0"/>
        <a:ea typeface="Osaka" charset="-128"/>
        <a:cs typeface="+mn-cs"/>
      </a:defRPr>
    </a:lvl4pPr>
    <a:lvl5pPr marL="1828800" algn="l" rtl="0" eaLnBrk="0" fontAlgn="base" hangingPunct="0">
      <a:spcBef>
        <a:spcPct val="0"/>
      </a:spcBef>
      <a:spcAft>
        <a:spcPct val="0"/>
      </a:spcAft>
      <a:defRPr sz="2400" kern="1200">
        <a:solidFill>
          <a:schemeClr val="tx1"/>
        </a:solidFill>
        <a:latin typeface="Arial" charset="0"/>
        <a:ea typeface="Osaka" charset="-128"/>
        <a:cs typeface="+mn-cs"/>
      </a:defRPr>
    </a:lvl5pPr>
    <a:lvl6pPr marL="2286000" algn="l" defTabSz="914400" rtl="0" eaLnBrk="1" latinLnBrk="0" hangingPunct="1">
      <a:defRPr sz="2400" kern="1200">
        <a:solidFill>
          <a:schemeClr val="tx1"/>
        </a:solidFill>
        <a:latin typeface="Arial" charset="0"/>
        <a:ea typeface="Osaka" charset="-128"/>
        <a:cs typeface="+mn-cs"/>
      </a:defRPr>
    </a:lvl6pPr>
    <a:lvl7pPr marL="2743200" algn="l" defTabSz="914400" rtl="0" eaLnBrk="1" latinLnBrk="0" hangingPunct="1">
      <a:defRPr sz="2400" kern="1200">
        <a:solidFill>
          <a:schemeClr val="tx1"/>
        </a:solidFill>
        <a:latin typeface="Arial" charset="0"/>
        <a:ea typeface="Osaka" charset="-128"/>
        <a:cs typeface="+mn-cs"/>
      </a:defRPr>
    </a:lvl7pPr>
    <a:lvl8pPr marL="3200400" algn="l" defTabSz="914400" rtl="0" eaLnBrk="1" latinLnBrk="0" hangingPunct="1">
      <a:defRPr sz="2400" kern="1200">
        <a:solidFill>
          <a:schemeClr val="tx1"/>
        </a:solidFill>
        <a:latin typeface="Arial" charset="0"/>
        <a:ea typeface="Osaka" charset="-128"/>
        <a:cs typeface="+mn-cs"/>
      </a:defRPr>
    </a:lvl8pPr>
    <a:lvl9pPr marL="3657600" algn="l" defTabSz="914400" rtl="0" eaLnBrk="1" latinLnBrk="0" hangingPunct="1">
      <a:defRPr sz="2400" kern="1200">
        <a:solidFill>
          <a:schemeClr val="tx1"/>
        </a:solidFill>
        <a:latin typeface="Arial" charset="0"/>
        <a:ea typeface="Osaka"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charset="-128"/>
                <a:cs typeface="ＭＳ Ｐゴシック" charset="-128"/>
              </a:defRPr>
            </a:lvl1pPr>
          </a:lstStyle>
          <a:p>
            <a:pPr>
              <a:defRPr/>
            </a:pPr>
            <a:endParaRPr lang="en-US"/>
          </a:p>
        </p:txBody>
      </p:sp>
      <p:sp>
        <p:nvSpPr>
          <p:cNvPr id="163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fld id="{77C2B46B-F812-4F25-AE38-FE154E6B089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12CB97AC-1BDD-43E6-9471-67AAEA2D0683}" type="slidenum">
              <a:rPr lang="en-US"/>
              <a:pPr/>
              <a:t>1</a:t>
            </a:fld>
            <a:endParaRPr lang="en-US"/>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A3C504E-A013-42BC-8A27-A4272A6B2187}" type="slidenum">
              <a:rPr lang="en-US"/>
              <a:pPr/>
              <a:t>14</a:t>
            </a:fld>
            <a:endParaRPr lang="en-US"/>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9E77F48-27B4-4409-814A-C061BD3D46AC}" type="slidenum">
              <a:rPr lang="en-US"/>
              <a:pPr/>
              <a:t>15</a:t>
            </a:fld>
            <a:endParaRPr lang="en-US"/>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8A2A744-505F-4293-9976-13918F2E1C14}" type="slidenum">
              <a:rPr lang="en-US"/>
              <a:pPr/>
              <a:t>16</a:t>
            </a:fld>
            <a:endParaRPr 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5BEBDEB-B803-40AB-B02D-FC4868E11E17}" type="slidenum">
              <a:rPr lang="en-US"/>
              <a:pPr/>
              <a:t>17</a:t>
            </a:fld>
            <a:endParaRPr 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62F826-7A94-4F89-BA03-18E96592B1BC}" type="slidenum">
              <a:rPr lang="en-US"/>
              <a:pPr/>
              <a:t>18</a:t>
            </a:fld>
            <a:endParaRPr lang="en-US"/>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AD281C5-26C0-40B5-A9CE-665EF94BD6CF}" type="slidenum">
              <a:rPr lang="en-US"/>
              <a:pPr/>
              <a:t>19</a:t>
            </a:fld>
            <a:endParaRPr lang="en-US"/>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F04C19A-B18F-4E98-B15F-5B7BE3B8BDB0}" type="slidenum">
              <a:rPr lang="en-US"/>
              <a:pPr/>
              <a:t>2</a:t>
            </a:fld>
            <a:endParaRPr lang="en-US"/>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A68824F-72E0-4263-9776-34DCCAD28C04}" type="slidenum">
              <a:rPr lang="en-US"/>
              <a:pPr/>
              <a:t>3</a:t>
            </a:fld>
            <a:endParaRPr lang="en-US"/>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85B8CE5-102B-4C38-B6AB-D362A07ACE63}" type="slidenum">
              <a:rPr lang="en-US"/>
              <a:pPr/>
              <a:t>4</a:t>
            </a:fld>
            <a:endParaRPr lang="en-US"/>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AFE030F4-772D-42AE-B2B5-691830E515F5}" type="slidenum">
              <a:rPr lang="en-US"/>
              <a:pPr/>
              <a:t>5</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99CB731-2E1B-431F-A8DE-609F9AD1FF35}" type="slidenum">
              <a:rPr lang="en-US"/>
              <a:pPr/>
              <a:t>6</a:t>
            </a:fld>
            <a:endParaRPr lang="en-US"/>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678B5948-8E03-4F51-B697-E81562BD747F}"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C17675A-3736-428A-BDEF-B77CAA4CCE29}" type="slidenum">
              <a:rPr lang="en-US"/>
              <a:pPr/>
              <a:t>12</a:t>
            </a:fld>
            <a:endParaRPr lang="en-US"/>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25BAF02-6367-4CE7-A7D5-9624AC37E86A}" type="slidenum">
              <a:rPr lang="en-US"/>
              <a:pPr/>
              <a:t>13</a:t>
            </a:fld>
            <a:endParaRPr 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58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6EEC8D3-3F9C-4E31-B8AA-B3B1D114694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ADC4936-7983-420A-B240-F52FE49489E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BFE2F2-CAB0-47D3-8AD5-A4EBA52C6F7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C42BAC2D-F998-435E-8435-0EDC31309D7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64C7015-37EF-4ABE-A151-7D08E47B949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DC0BFF5-B770-4DF2-AE91-D5818C3D6E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619C768-CD40-4BB4-8C7E-F7091E14F2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EF6CA9-38D1-4DDD-86B9-FC433EFDB06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5887914-20DD-4512-AA72-282ABE5BA5A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89C3738-DDB9-43D9-99CE-4AE4FFCE51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2F76AD-0079-4F67-88FF-D1D510D0F71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2FDAA3E-B1D2-45B6-9731-3D2B90CDBFB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B46F8C5-58A0-4386-AC65-103E30DB65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009C47C-9B11-420B-A8DD-19210B819C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57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5735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DAC7BE-5D9C-45D8-AD35-3D9F78311BE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charset="-128"/>
          <a:cs typeface="Osaka" charset="-128"/>
        </a:defRPr>
      </a:lvl2pPr>
      <a:lvl3pPr algn="ctr" rtl="0" eaLnBrk="0" fontAlgn="base" hangingPunct="0">
        <a:spcBef>
          <a:spcPct val="0"/>
        </a:spcBef>
        <a:spcAft>
          <a:spcPct val="0"/>
        </a:spcAft>
        <a:defRPr sz="4400">
          <a:solidFill>
            <a:schemeClr val="tx2"/>
          </a:solidFill>
          <a:latin typeface="Arial" charset="0"/>
          <a:ea typeface="Osaka" charset="-128"/>
          <a:cs typeface="Osaka" charset="-128"/>
        </a:defRPr>
      </a:lvl3pPr>
      <a:lvl4pPr algn="ctr" rtl="0" eaLnBrk="0" fontAlgn="base" hangingPunct="0">
        <a:spcBef>
          <a:spcPct val="0"/>
        </a:spcBef>
        <a:spcAft>
          <a:spcPct val="0"/>
        </a:spcAft>
        <a:defRPr sz="4400">
          <a:solidFill>
            <a:schemeClr val="tx2"/>
          </a:solidFill>
          <a:latin typeface="Arial" charset="0"/>
          <a:ea typeface="Osaka" charset="-128"/>
          <a:cs typeface="Osaka" charset="-128"/>
        </a:defRPr>
      </a:lvl4pPr>
      <a:lvl5pPr algn="ctr" rtl="0" eaLnBrk="0" fontAlgn="base" hangingPunct="0">
        <a:spcBef>
          <a:spcPct val="0"/>
        </a:spcBef>
        <a:spcAft>
          <a:spcPct val="0"/>
        </a:spcAft>
        <a:defRPr sz="4400">
          <a:solidFill>
            <a:schemeClr val="tx2"/>
          </a:solidFill>
          <a:latin typeface="Arial" charset="0"/>
          <a:ea typeface="Osaka" charset="-128"/>
          <a:cs typeface="Osaka" charset="-128"/>
        </a:defRPr>
      </a:lvl5pPr>
      <a:lvl6pPr marL="457200" algn="ctr" rtl="0" fontAlgn="base">
        <a:spcBef>
          <a:spcPct val="0"/>
        </a:spcBef>
        <a:spcAft>
          <a:spcPct val="0"/>
        </a:spcAft>
        <a:defRPr sz="4400">
          <a:solidFill>
            <a:schemeClr val="tx2"/>
          </a:solidFill>
          <a:latin typeface="Arial" charset="0"/>
          <a:ea typeface="Osaka" charset="-128"/>
          <a:cs typeface="Osaka" charset="-128"/>
        </a:defRPr>
      </a:lvl6pPr>
      <a:lvl7pPr marL="914400" algn="ctr" rtl="0" fontAlgn="base">
        <a:spcBef>
          <a:spcPct val="0"/>
        </a:spcBef>
        <a:spcAft>
          <a:spcPct val="0"/>
        </a:spcAft>
        <a:defRPr sz="4400">
          <a:solidFill>
            <a:schemeClr val="tx2"/>
          </a:solidFill>
          <a:latin typeface="Arial" charset="0"/>
          <a:ea typeface="Osaka" charset="-128"/>
          <a:cs typeface="Osaka" charset="-128"/>
        </a:defRPr>
      </a:lvl7pPr>
      <a:lvl8pPr marL="1371600" algn="ctr" rtl="0" fontAlgn="base">
        <a:spcBef>
          <a:spcPct val="0"/>
        </a:spcBef>
        <a:spcAft>
          <a:spcPct val="0"/>
        </a:spcAft>
        <a:defRPr sz="4400">
          <a:solidFill>
            <a:schemeClr val="tx2"/>
          </a:solidFill>
          <a:latin typeface="Arial" charset="0"/>
          <a:ea typeface="Osaka" charset="-128"/>
          <a:cs typeface="Osaka" charset="-128"/>
        </a:defRPr>
      </a:lvl8pPr>
      <a:lvl9pPr marL="1828800" algn="ctr" rtl="0" fontAlgn="base">
        <a:spcBef>
          <a:spcPct val="0"/>
        </a:spcBef>
        <a:spcAft>
          <a:spcPct val="0"/>
        </a:spcAft>
        <a:defRPr sz="4400">
          <a:solidFill>
            <a:schemeClr val="tx2"/>
          </a:solidFill>
          <a:latin typeface="Arial" charset="0"/>
          <a:ea typeface="Osaka" charset="-128"/>
          <a:cs typeface="Osaka"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pPr eaLnBrk="1" hangingPunct="1"/>
            <a:r>
              <a:rPr lang="en-US" smtClean="0"/>
              <a:t>Go Figure!</a:t>
            </a:r>
          </a:p>
        </p:txBody>
      </p:sp>
      <p:sp>
        <p:nvSpPr>
          <p:cNvPr id="17411" name="Subtitle 9"/>
          <p:cNvSpPr>
            <a:spLocks noGrp="1"/>
          </p:cNvSpPr>
          <p:nvPr>
            <p:ph type="subTitle" idx="1"/>
          </p:nvPr>
        </p:nvSpPr>
        <p:spPr/>
        <p:txBody>
          <a:bodyPr/>
          <a:lstStyle/>
          <a:p>
            <a:pPr eaLnBrk="1" hangingPunct="1"/>
            <a:r>
              <a:rPr lang="en-US" b="1" smtClean="0"/>
              <a:t>Figurative Language</a:t>
            </a:r>
          </a:p>
          <a:p>
            <a:pPr eaLnBrk="1" hangingPunct="1"/>
            <a:r>
              <a:rPr lang="en-US" b="1" smtClean="0"/>
              <a:t>(Idioms and Hyperbole)</a:t>
            </a:r>
          </a:p>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0"/>
            <a:ext cx="7772400" cy="1143000"/>
          </a:xfrm>
        </p:spPr>
        <p:txBody>
          <a:bodyPr/>
          <a:lstStyle/>
          <a:p>
            <a:r>
              <a:rPr lang="en-US" smtClean="0"/>
              <a:t>Hyperbole</a:t>
            </a:r>
          </a:p>
        </p:txBody>
      </p:sp>
      <p:sp>
        <p:nvSpPr>
          <p:cNvPr id="33795" name="Content Placeholder 2"/>
          <p:cNvSpPr>
            <a:spLocks noGrp="1"/>
          </p:cNvSpPr>
          <p:nvPr>
            <p:ph sz="half" idx="1"/>
          </p:nvPr>
        </p:nvSpPr>
        <p:spPr>
          <a:xfrm>
            <a:off x="762000" y="1295400"/>
            <a:ext cx="4800600" cy="5334000"/>
          </a:xfrm>
        </p:spPr>
        <p:txBody>
          <a:bodyPr/>
          <a:lstStyle/>
          <a:p>
            <a:r>
              <a:rPr lang="en-US" smtClean="0"/>
              <a:t>I will die if he asks me to dance.</a:t>
            </a:r>
          </a:p>
          <a:p>
            <a:pPr>
              <a:buFontTx/>
              <a:buNone/>
            </a:pPr>
            <a:endParaRPr lang="en-US" smtClean="0"/>
          </a:p>
          <a:p>
            <a:r>
              <a:rPr lang="en-US" smtClean="0"/>
              <a:t>Is she really going to die if he asked her to dance?</a:t>
            </a:r>
          </a:p>
          <a:p>
            <a:pPr>
              <a:buFontTx/>
              <a:buNone/>
            </a:pPr>
            <a:endParaRPr lang="en-US" smtClean="0"/>
          </a:p>
          <a:p>
            <a:r>
              <a:rPr lang="en-US" smtClean="0"/>
              <a:t>Meaning:  She will be very embarrassed if he asks her to dance.</a:t>
            </a:r>
          </a:p>
          <a:p>
            <a:pPr>
              <a:buFontTx/>
              <a:buNone/>
            </a:pPr>
            <a:endParaRPr lang="en-US" smtClean="0"/>
          </a:p>
        </p:txBody>
      </p:sp>
      <p:pic>
        <p:nvPicPr>
          <p:cNvPr id="33796" name="Picture 6"/>
          <p:cNvPicPr>
            <a:picLocks noGrp="1" noChangeAspect="1" noChangeArrowheads="1"/>
          </p:cNvPicPr>
          <p:nvPr>
            <p:ph sz="half" idx="2"/>
          </p:nvPr>
        </p:nvPicPr>
        <p:blipFill>
          <a:blip r:embed="rId2"/>
          <a:srcRect/>
          <a:stretch>
            <a:fillRect/>
          </a:stretch>
        </p:blipFill>
        <p:spPr>
          <a:xfrm>
            <a:off x="6096000" y="1447800"/>
            <a:ext cx="2484438" cy="28956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228600"/>
            <a:ext cx="7772400" cy="1143000"/>
          </a:xfrm>
        </p:spPr>
        <p:txBody>
          <a:bodyPr/>
          <a:lstStyle/>
          <a:p>
            <a:r>
              <a:rPr lang="en-US" smtClean="0">
                <a:solidFill>
                  <a:srgbClr val="7030A0"/>
                </a:solidFill>
              </a:rPr>
              <a:t>Hyperbole</a:t>
            </a:r>
          </a:p>
        </p:txBody>
      </p:sp>
      <p:sp>
        <p:nvSpPr>
          <p:cNvPr id="34819" name="Content Placeholder 2"/>
          <p:cNvSpPr>
            <a:spLocks noGrp="1"/>
          </p:cNvSpPr>
          <p:nvPr>
            <p:ph idx="1"/>
          </p:nvPr>
        </p:nvSpPr>
        <p:spPr>
          <a:xfrm>
            <a:off x="304800" y="1981200"/>
            <a:ext cx="8610600" cy="4572000"/>
          </a:xfrm>
        </p:spPr>
        <p:txBody>
          <a:bodyPr/>
          <a:lstStyle/>
          <a:p>
            <a:r>
              <a:rPr lang="en-US" smtClean="0"/>
              <a:t>Cindy is doing like ten million things at the same time.</a:t>
            </a:r>
          </a:p>
          <a:p>
            <a:pPr>
              <a:buFontTx/>
              <a:buNone/>
            </a:pPr>
            <a:endParaRPr lang="en-US" smtClean="0"/>
          </a:p>
          <a:p>
            <a:r>
              <a:rPr lang="en-US" smtClean="0"/>
              <a:t>Is Cindy really doing ten million things at the same time?</a:t>
            </a:r>
          </a:p>
          <a:p>
            <a:pPr>
              <a:buFontTx/>
              <a:buNone/>
            </a:pPr>
            <a:endParaRPr lang="en-US" smtClean="0"/>
          </a:p>
          <a:p>
            <a:r>
              <a:rPr lang="en-US" smtClean="0"/>
              <a:t>Meaning:  Cindy is really busy.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2" name="Rectangle 4"/>
          <p:cNvSpPr>
            <a:spLocks noGrp="1" noChangeArrowheads="1"/>
          </p:cNvSpPr>
          <p:nvPr>
            <p:ph type="body" sz="half" idx="2"/>
          </p:nvPr>
        </p:nvSpPr>
        <p:spPr>
          <a:xfrm>
            <a:off x="0" y="1295400"/>
            <a:ext cx="9144000" cy="5105400"/>
          </a:xfrm>
        </p:spPr>
        <p:txBody>
          <a:bodyPr/>
          <a:lstStyle/>
          <a:p>
            <a:pPr eaLnBrk="1" hangingPunct="1">
              <a:lnSpc>
                <a:spcPct val="90000"/>
              </a:lnSpc>
            </a:pPr>
            <a:r>
              <a:rPr lang="en-US" sz="2800" smtClean="0">
                <a:ea typeface="ＭＳ Ｐゴシック" charset="-128"/>
              </a:rPr>
              <a:t>An idiom is a phrase or expression that cannot be understood by the meaning of its separate words.</a:t>
            </a:r>
          </a:p>
          <a:p>
            <a:pPr eaLnBrk="1" hangingPunct="1">
              <a:lnSpc>
                <a:spcPct val="90000"/>
              </a:lnSpc>
            </a:pPr>
            <a:r>
              <a:rPr lang="en-US" sz="2800" smtClean="0"/>
              <a:t>The words often have little or nothing to do with each other</a:t>
            </a:r>
          </a:p>
          <a:p>
            <a:pPr eaLnBrk="1" hangingPunct="1">
              <a:lnSpc>
                <a:spcPct val="90000"/>
              </a:lnSpc>
              <a:buFontTx/>
              <a:buNone/>
            </a:pPr>
            <a:endParaRPr lang="en-US" sz="2800" smtClean="0"/>
          </a:p>
          <a:p>
            <a:pPr eaLnBrk="1" hangingPunct="1">
              <a:lnSpc>
                <a:spcPct val="90000"/>
              </a:lnSpc>
            </a:pPr>
            <a:r>
              <a:rPr lang="en-US" sz="2800" smtClean="0"/>
              <a:t>every language has idioms</a:t>
            </a:r>
          </a:p>
          <a:p>
            <a:pPr eaLnBrk="1" hangingPunct="1">
              <a:lnSpc>
                <a:spcPct val="90000"/>
              </a:lnSpc>
            </a:pPr>
            <a:endParaRPr lang="en-US" sz="2800" smtClean="0"/>
          </a:p>
          <a:p>
            <a:pPr eaLnBrk="1" hangingPunct="1">
              <a:lnSpc>
                <a:spcPct val="90000"/>
              </a:lnSpc>
            </a:pPr>
            <a:r>
              <a:rPr lang="en-US" sz="2800" smtClean="0"/>
              <a:t>you will need to use context clues to help you figure them out</a:t>
            </a:r>
          </a:p>
          <a:p>
            <a:pPr eaLnBrk="1" hangingPunct="1">
              <a:lnSpc>
                <a:spcPct val="90000"/>
              </a:lnSpc>
            </a:pPr>
            <a:endParaRPr lang="en-US" sz="2800" smtClean="0"/>
          </a:p>
        </p:txBody>
      </p:sp>
      <p:sp>
        <p:nvSpPr>
          <p:cNvPr id="35843" name="Title 7"/>
          <p:cNvSpPr>
            <a:spLocks noGrp="1"/>
          </p:cNvSpPr>
          <p:nvPr>
            <p:ph type="title"/>
          </p:nvPr>
        </p:nvSpPr>
        <p:spPr>
          <a:xfrm>
            <a:off x="685800" y="152400"/>
            <a:ext cx="7772400" cy="1143000"/>
          </a:xfrm>
        </p:spPr>
        <p:txBody>
          <a:bodyPr/>
          <a:lstStyle/>
          <a:p>
            <a:pPr eaLnBrk="1" hangingPunct="1"/>
            <a:r>
              <a:rPr lang="en-US" b="1" smtClean="0">
                <a:solidFill>
                  <a:srgbClr val="FF0000"/>
                </a:solidFill>
              </a:rPr>
              <a:t>Idiom</a:t>
            </a:r>
            <a:endParaRPr lang="en-US"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39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39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397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smtClean="0">
                <a:solidFill>
                  <a:srgbClr val="FF0000"/>
                </a:solidFill>
              </a:rPr>
              <a:t>Idiom</a:t>
            </a:r>
          </a:p>
        </p:txBody>
      </p:sp>
      <p:sp>
        <p:nvSpPr>
          <p:cNvPr id="151555" name="Rectangle 3"/>
          <p:cNvSpPr>
            <a:spLocks noGrp="1" noChangeArrowheads="1"/>
          </p:cNvSpPr>
          <p:nvPr>
            <p:ph type="body" idx="1"/>
          </p:nvPr>
        </p:nvSpPr>
        <p:spPr/>
        <p:txBody>
          <a:bodyPr/>
          <a:lstStyle/>
          <a:p>
            <a:pPr eaLnBrk="1" hangingPunct="1">
              <a:lnSpc>
                <a:spcPct val="90000"/>
              </a:lnSpc>
              <a:buFontTx/>
              <a:buNone/>
            </a:pPr>
            <a:endParaRPr lang="en-US" smtClean="0">
              <a:ea typeface="ＭＳ Ｐゴシック" charset="-128"/>
            </a:endParaRPr>
          </a:p>
          <a:p>
            <a:pPr eaLnBrk="1" hangingPunct="1">
              <a:lnSpc>
                <a:spcPct val="90000"/>
              </a:lnSpc>
            </a:pPr>
            <a:r>
              <a:rPr lang="en-US" smtClean="0">
                <a:ea typeface="ＭＳ Ｐゴシック" charset="-128"/>
              </a:rPr>
              <a:t>Example: I thought I’d </a:t>
            </a:r>
            <a:r>
              <a:rPr lang="en-US" u="sng" smtClean="0">
                <a:ea typeface="ＭＳ Ｐゴシック" charset="-128"/>
              </a:rPr>
              <a:t>drop a line</a:t>
            </a:r>
            <a:r>
              <a:rPr lang="en-US" smtClean="0">
                <a:ea typeface="ＭＳ Ｐゴシック" charset="-128"/>
              </a:rPr>
              <a:t> to see how you’re doing.</a:t>
            </a:r>
          </a:p>
          <a:p>
            <a:pPr eaLnBrk="1" hangingPunct="1">
              <a:lnSpc>
                <a:spcPct val="90000"/>
              </a:lnSpc>
              <a:buFontTx/>
              <a:buNone/>
            </a:pPr>
            <a:endParaRPr lang="en-US" smtClean="0">
              <a:ea typeface="ＭＳ Ｐゴシック" charset="-128"/>
            </a:endParaRPr>
          </a:p>
          <a:p>
            <a:pPr eaLnBrk="1" hangingPunct="1">
              <a:lnSpc>
                <a:spcPct val="90000"/>
              </a:lnSpc>
            </a:pPr>
            <a:r>
              <a:rPr lang="en-US" smtClean="0">
                <a:ea typeface="ＭＳ Ｐゴシック" charset="-128"/>
              </a:rPr>
              <a:t>Meaning: wrote a letter or called</a:t>
            </a: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1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r>
              <a:rPr lang="en-US" smtClean="0"/>
              <a:t>raining cats and dogs</a:t>
            </a:r>
          </a:p>
        </p:txBody>
      </p:sp>
      <p:sp>
        <p:nvSpPr>
          <p:cNvPr id="153604" name="Rectangle 4"/>
          <p:cNvSpPr>
            <a:spLocks noGrp="1" noChangeArrowheads="1"/>
          </p:cNvSpPr>
          <p:nvPr>
            <p:ph type="body" sz="half" idx="2"/>
          </p:nvPr>
        </p:nvSpPr>
        <p:spPr/>
        <p:txBody>
          <a:bodyPr/>
          <a:lstStyle/>
          <a:p>
            <a:pPr eaLnBrk="1" hangingPunct="1"/>
            <a:r>
              <a:rPr lang="en-US" sz="2800" smtClean="0"/>
              <a:t>This is an easy one since we have heard it so often.</a:t>
            </a:r>
          </a:p>
          <a:p>
            <a:pPr eaLnBrk="1" hangingPunct="1"/>
            <a:endParaRPr lang="en-US" sz="2800" smtClean="0"/>
          </a:p>
          <a:p>
            <a:pPr eaLnBrk="1" hangingPunct="1"/>
            <a:r>
              <a:rPr lang="en-US" sz="2800" smtClean="0"/>
              <a:t>If you don’t know what it means you need to figure it out by using context clues.</a:t>
            </a:r>
          </a:p>
        </p:txBody>
      </p:sp>
      <p:pic>
        <p:nvPicPr>
          <p:cNvPr id="153609" name="Picture 9" descr="raining cats and dogs"/>
          <p:cNvPicPr>
            <a:picLocks noGrp="1" noChangeAspect="1" noChangeArrowheads="1"/>
          </p:cNvPicPr>
          <p:nvPr>
            <p:ph sz="half" idx="1"/>
          </p:nvPr>
        </p:nvPicPr>
        <p:blipFill>
          <a:blip r:embed="rId3"/>
          <a:srcRect/>
          <a:stretch>
            <a:fillRect/>
          </a:stretch>
        </p:blipFill>
        <p:spPr>
          <a:xfrm>
            <a:off x="1600200" y="2514600"/>
            <a:ext cx="1736725" cy="2514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536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0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0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build="p" autoUpdateAnimBg="0"/>
      <p:bldP spid="15360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600" smtClean="0"/>
              <a:t>“Oh great!  It’s raining cats and dogs outside and I forgot my umbrella.” </a:t>
            </a:r>
            <a:endParaRPr lang="en-US" smtClean="0"/>
          </a:p>
        </p:txBody>
      </p:sp>
      <p:sp>
        <p:nvSpPr>
          <p:cNvPr id="154628" name="Rectangle 4"/>
          <p:cNvSpPr>
            <a:spLocks noGrp="1" noChangeArrowheads="1"/>
          </p:cNvSpPr>
          <p:nvPr>
            <p:ph type="body" sz="half" idx="2"/>
          </p:nvPr>
        </p:nvSpPr>
        <p:spPr/>
        <p:txBody>
          <a:bodyPr/>
          <a:lstStyle/>
          <a:p>
            <a:pPr eaLnBrk="1" hangingPunct="1"/>
            <a:r>
              <a:rPr lang="en-US" sz="2800" smtClean="0"/>
              <a:t>Why would you need an umbrella?</a:t>
            </a:r>
          </a:p>
          <a:p>
            <a:pPr eaLnBrk="1" hangingPunct="1"/>
            <a:r>
              <a:rPr lang="en-US" sz="2800" smtClean="0"/>
              <a:t>because it’s raining softly or hard?</a:t>
            </a:r>
          </a:p>
          <a:p>
            <a:pPr eaLnBrk="1" hangingPunct="1"/>
            <a:endParaRPr lang="en-US" sz="2800" smtClean="0"/>
          </a:p>
          <a:p>
            <a:pPr eaLnBrk="1" hangingPunct="1"/>
            <a:r>
              <a:rPr lang="en-US" sz="2800" smtClean="0"/>
              <a:t>It means that it is raining hard</a:t>
            </a:r>
          </a:p>
        </p:txBody>
      </p:sp>
      <p:pic>
        <p:nvPicPr>
          <p:cNvPr id="154629" name="Picture 5" descr="rain storm"/>
          <p:cNvPicPr>
            <a:picLocks noGrp="1" noChangeAspect="1" noChangeArrowheads="1"/>
          </p:cNvPicPr>
          <p:nvPr>
            <p:ph sz="half" idx="1"/>
          </p:nvPr>
        </p:nvPicPr>
        <p:blipFill>
          <a:blip r:embed="rId3"/>
          <a:srcRect/>
          <a:stretch>
            <a:fillRect/>
          </a:stretch>
        </p:blipFill>
        <p:spPr>
          <a:xfrm>
            <a:off x="685800" y="2514600"/>
            <a:ext cx="3124200" cy="24558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46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46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462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54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r>
              <a:rPr lang="en-US" smtClean="0"/>
              <a:t>hit the books</a:t>
            </a:r>
          </a:p>
        </p:txBody>
      </p:sp>
      <p:sp>
        <p:nvSpPr>
          <p:cNvPr id="155652" name="Rectangle 4"/>
          <p:cNvSpPr>
            <a:spLocks noGrp="1" noChangeArrowheads="1"/>
          </p:cNvSpPr>
          <p:nvPr>
            <p:ph type="body" sz="half" idx="2"/>
          </p:nvPr>
        </p:nvSpPr>
        <p:spPr/>
        <p:txBody>
          <a:bodyPr/>
          <a:lstStyle/>
          <a:p>
            <a:pPr eaLnBrk="1" hangingPunct="1"/>
            <a:r>
              <a:rPr lang="en-US" sz="2800" smtClean="0"/>
              <a:t>This one is still popular but maybe a little more unfamiliar to some.</a:t>
            </a:r>
          </a:p>
        </p:txBody>
      </p:sp>
      <p:pic>
        <p:nvPicPr>
          <p:cNvPr id="155653" name="Picture 5" descr="hit the books"/>
          <p:cNvPicPr>
            <a:picLocks noGrp="1" noChangeAspect="1" noChangeArrowheads="1"/>
          </p:cNvPicPr>
          <p:nvPr>
            <p:ph sz="half" idx="1"/>
          </p:nvPr>
        </p:nvPicPr>
        <p:blipFill>
          <a:blip r:embed="rId3"/>
          <a:srcRect/>
          <a:stretch>
            <a:fillRect/>
          </a:stretch>
        </p:blipFill>
        <p:spPr>
          <a:xfrm>
            <a:off x="1524000" y="2438400"/>
            <a:ext cx="2139950" cy="3200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56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556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56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build="p" autoUpdateAnimBg="0"/>
      <p:bldP spid="15565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r>
              <a:rPr lang="en-US" sz="3600" smtClean="0"/>
              <a:t>I have two tests tomorrow so tonight I’m going to have to hit the books.</a:t>
            </a:r>
            <a:endParaRPr lang="en-US" smtClean="0"/>
          </a:p>
        </p:txBody>
      </p:sp>
      <p:sp>
        <p:nvSpPr>
          <p:cNvPr id="156676" name="Rectangle 4"/>
          <p:cNvSpPr>
            <a:spLocks noGrp="1" noChangeArrowheads="1"/>
          </p:cNvSpPr>
          <p:nvPr>
            <p:ph type="body" sz="half" idx="2"/>
          </p:nvPr>
        </p:nvSpPr>
        <p:spPr/>
        <p:txBody>
          <a:bodyPr/>
          <a:lstStyle/>
          <a:p>
            <a:pPr eaLnBrk="1" hangingPunct="1"/>
            <a:r>
              <a:rPr lang="en-US" sz="2800" smtClean="0"/>
              <a:t>If you have two tests tomorrow what would you most likely do the night before?</a:t>
            </a:r>
          </a:p>
          <a:p>
            <a:pPr eaLnBrk="1" hangingPunct="1"/>
            <a:endParaRPr lang="en-US" sz="2800" smtClean="0"/>
          </a:p>
          <a:p>
            <a:pPr eaLnBrk="1" hangingPunct="1"/>
            <a:r>
              <a:rPr lang="en-US" sz="2800" smtClean="0"/>
              <a:t>Study</a:t>
            </a:r>
          </a:p>
        </p:txBody>
      </p:sp>
      <p:pic>
        <p:nvPicPr>
          <p:cNvPr id="156677" name="Picture 5" descr="studying"/>
          <p:cNvPicPr>
            <a:picLocks noGrp="1" noChangeAspect="1" noChangeArrowheads="1"/>
          </p:cNvPicPr>
          <p:nvPr>
            <p:ph sz="half" idx="1"/>
          </p:nvPr>
        </p:nvPicPr>
        <p:blipFill>
          <a:blip r:embed="rId3"/>
          <a:srcRect/>
          <a:stretch>
            <a:fillRect/>
          </a:stretch>
        </p:blipFill>
        <p:spPr>
          <a:xfrm>
            <a:off x="685800" y="2590800"/>
            <a:ext cx="3657600" cy="27559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6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667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66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566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build="p" autoUpdateAnimBg="0"/>
      <p:bldP spid="15667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en-US" smtClean="0"/>
              <a:t>crying over spilt milk</a:t>
            </a:r>
          </a:p>
        </p:txBody>
      </p:sp>
      <p:sp>
        <p:nvSpPr>
          <p:cNvPr id="157700" name="Rectangle 4"/>
          <p:cNvSpPr>
            <a:spLocks noGrp="1" noChangeArrowheads="1"/>
          </p:cNvSpPr>
          <p:nvPr>
            <p:ph type="body" sz="half" idx="2"/>
          </p:nvPr>
        </p:nvSpPr>
        <p:spPr/>
        <p:txBody>
          <a:bodyPr/>
          <a:lstStyle/>
          <a:p>
            <a:pPr eaLnBrk="1" hangingPunct="1"/>
            <a:r>
              <a:rPr lang="en-US" sz="2800" smtClean="0"/>
              <a:t>You may have heard this one but not know what it means.</a:t>
            </a:r>
          </a:p>
          <a:p>
            <a:pPr eaLnBrk="1" hangingPunct="1"/>
            <a:endParaRPr lang="en-US" sz="2800" smtClean="0"/>
          </a:p>
          <a:p>
            <a:pPr eaLnBrk="1" hangingPunct="1"/>
            <a:r>
              <a:rPr lang="en-US" sz="2800" smtClean="0"/>
              <a:t>Use the context clues in a sentence.</a:t>
            </a:r>
          </a:p>
        </p:txBody>
      </p:sp>
      <p:pic>
        <p:nvPicPr>
          <p:cNvPr id="157701" name="Picture 5" descr="crying over milk"/>
          <p:cNvPicPr>
            <a:picLocks noGrp="1" noChangeAspect="1" noChangeArrowheads="1"/>
          </p:cNvPicPr>
          <p:nvPr>
            <p:ph sz="half" idx="1"/>
          </p:nvPr>
        </p:nvPicPr>
        <p:blipFill>
          <a:blip r:embed="rId3"/>
          <a:srcRect/>
          <a:stretch>
            <a:fillRect/>
          </a:stretch>
        </p:blipFill>
        <p:spPr>
          <a:xfrm>
            <a:off x="1371600" y="2133600"/>
            <a:ext cx="2236788" cy="3352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76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577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770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770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build="p" autoUpdateAnimBg="0"/>
      <p:bldP spid="15770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85800" y="609600"/>
            <a:ext cx="7848600" cy="2057400"/>
          </a:xfrm>
        </p:spPr>
        <p:txBody>
          <a:bodyPr/>
          <a:lstStyle/>
          <a:p>
            <a:pPr eaLnBrk="1" hangingPunct="1"/>
            <a:r>
              <a:rPr lang="en-US" sz="3600" smtClean="0"/>
              <a:t>April’s computer quit working before she saved her ten page paper.  Instead of wasting time crying over spilt milk, she decided just to get busy and start again.</a:t>
            </a:r>
            <a:endParaRPr lang="en-US" smtClean="0"/>
          </a:p>
        </p:txBody>
      </p:sp>
      <p:sp>
        <p:nvSpPr>
          <p:cNvPr id="159747" name="Rectangle 3"/>
          <p:cNvSpPr>
            <a:spLocks noGrp="1" noChangeArrowheads="1"/>
          </p:cNvSpPr>
          <p:nvPr>
            <p:ph type="body" idx="1"/>
          </p:nvPr>
        </p:nvSpPr>
        <p:spPr>
          <a:xfrm>
            <a:off x="762000" y="3276600"/>
            <a:ext cx="7696200" cy="2667000"/>
          </a:xfrm>
        </p:spPr>
        <p:txBody>
          <a:bodyPr/>
          <a:lstStyle/>
          <a:p>
            <a:pPr eaLnBrk="1" hangingPunct="1"/>
            <a:r>
              <a:rPr lang="en-US" smtClean="0"/>
              <a:t>Will crying make the spilt milk get back in the glass?</a:t>
            </a:r>
          </a:p>
          <a:p>
            <a:pPr eaLnBrk="1" hangingPunct="1"/>
            <a:endParaRPr lang="en-US" smtClean="0"/>
          </a:p>
          <a:p>
            <a:pPr eaLnBrk="1" hangingPunct="1"/>
            <a:r>
              <a:rPr lang="en-US" smtClean="0"/>
              <a:t>It means don’t complain about something you can’t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9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97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9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build="p" autoUpdateAnimBg="0"/>
      <p:bldP spid="1597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143000"/>
          </a:xfrm>
        </p:spPr>
        <p:txBody>
          <a:bodyPr/>
          <a:lstStyle/>
          <a:p>
            <a:pPr eaLnBrk="1" hangingPunct="1"/>
            <a:r>
              <a:rPr lang="en-US" b="1" smtClean="0">
                <a:solidFill>
                  <a:srgbClr val="FF0000"/>
                </a:solidFill>
              </a:rPr>
              <a:t>Recognizing Figurative Language </a:t>
            </a:r>
            <a:endParaRPr lang="en-US" smtClean="0">
              <a:solidFill>
                <a:srgbClr val="FF0000"/>
              </a:solidFill>
            </a:endParaRPr>
          </a:p>
        </p:txBody>
      </p:sp>
      <p:sp>
        <p:nvSpPr>
          <p:cNvPr id="59395" name="Rectangle 3"/>
          <p:cNvSpPr>
            <a:spLocks noGrp="1" noChangeArrowheads="1"/>
          </p:cNvSpPr>
          <p:nvPr>
            <p:ph type="body" idx="1"/>
          </p:nvPr>
        </p:nvSpPr>
        <p:spPr>
          <a:xfrm>
            <a:off x="228600" y="1600200"/>
            <a:ext cx="8686800" cy="5257800"/>
          </a:xfrm>
        </p:spPr>
        <p:txBody>
          <a:bodyPr/>
          <a:lstStyle/>
          <a:p>
            <a:pPr eaLnBrk="1" hangingPunct="1"/>
            <a:r>
              <a:rPr lang="en-US" smtClean="0"/>
              <a:t> The opposite of literal language is figurative language. Figurative language is language that means more than what it says on the surface. </a:t>
            </a:r>
          </a:p>
          <a:p>
            <a:pPr eaLnBrk="1" hangingPunct="1">
              <a:lnSpc>
                <a:spcPct val="90000"/>
              </a:lnSpc>
            </a:pPr>
            <a:r>
              <a:rPr lang="en-US" smtClean="0"/>
              <a:t>It usually gives us a feeling about its subject. </a:t>
            </a:r>
          </a:p>
          <a:p>
            <a:pPr eaLnBrk="1" hangingPunct="1">
              <a:lnSpc>
                <a:spcPct val="90000"/>
              </a:lnSpc>
            </a:pPr>
            <a:r>
              <a:rPr lang="en-US" smtClean="0"/>
              <a:t>Poets use figurative language almost as frequently as literal language. When you read poetry, you must be conscious of the difference. Otherwise, a poem may make no sense at all. </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1143000"/>
          </a:xfrm>
        </p:spPr>
        <p:txBody>
          <a:bodyPr/>
          <a:lstStyle/>
          <a:p>
            <a:pPr eaLnBrk="1" hangingPunct="1"/>
            <a:r>
              <a:rPr lang="en-US" b="1" smtClean="0">
                <a:solidFill>
                  <a:srgbClr val="3366FF"/>
                </a:solidFill>
              </a:rPr>
              <a:t>Recognizing Literal Language </a:t>
            </a:r>
            <a:endParaRPr lang="en-US" smtClean="0">
              <a:solidFill>
                <a:srgbClr val="3366FF"/>
              </a:solidFill>
            </a:endParaRPr>
          </a:p>
        </p:txBody>
      </p:sp>
      <p:sp>
        <p:nvSpPr>
          <p:cNvPr id="77829" name="Rectangle 5"/>
          <p:cNvSpPr>
            <a:spLocks noGrp="1" noChangeArrowheads="1"/>
          </p:cNvSpPr>
          <p:nvPr>
            <p:ph type="body" sz="half" idx="3"/>
          </p:nvPr>
        </p:nvSpPr>
        <p:spPr>
          <a:xfrm>
            <a:off x="228600" y="1219200"/>
            <a:ext cx="8534400" cy="5334000"/>
          </a:xfrm>
        </p:spPr>
        <p:txBody>
          <a:bodyPr/>
          <a:lstStyle/>
          <a:p>
            <a:pPr eaLnBrk="1" hangingPunct="1">
              <a:buFont typeface="Wingdings" pitchFamily="2" charset="2"/>
              <a:buNone/>
            </a:pPr>
            <a:r>
              <a:rPr lang="en-US" sz="3600" b="1" i="1" smtClean="0"/>
              <a:t>I’ve eaten so much I feel as if I could literally burst!”</a:t>
            </a:r>
          </a:p>
          <a:p>
            <a:pPr eaLnBrk="1" hangingPunct="1"/>
            <a:r>
              <a:rPr lang="en-US" sz="2800" b="1" smtClean="0"/>
              <a:t>In this case, the person is not using the word literally in its true meaning. Literal means "exact" or "not exaggerated." By pretending that the statement is not exaggerated, the person stresses how much he has eaten.</a:t>
            </a:r>
            <a:r>
              <a:rPr lang="en-US" sz="2800" b="1" i="1" smtClean="0"/>
              <a:t> </a:t>
            </a:r>
          </a:p>
          <a:p>
            <a:pPr eaLnBrk="1" hangingPunct="1">
              <a:buFont typeface="Wingdings" pitchFamily="2" charset="2"/>
              <a:buNone/>
            </a:pPr>
            <a:r>
              <a:rPr lang="en-US" sz="2800" b="1" smtClean="0"/>
              <a:t>Literal language is language that means exactly what is said. </a:t>
            </a:r>
          </a:p>
          <a:p>
            <a:pPr eaLnBrk="1" hangingPunct="1">
              <a:buFont typeface="Wingdings" pitchFamily="2" charset="2"/>
              <a:buNone/>
            </a:pPr>
            <a:r>
              <a:rPr lang="en-US" sz="2800" b="1" smtClean="0"/>
              <a:t>Most of the time, we use literal language.</a:t>
            </a:r>
          </a:p>
          <a:p>
            <a:pPr eaLnBrk="1" hangingPunct="1">
              <a:buFontTx/>
              <a:buNone/>
            </a:pPr>
            <a:endParaRPr lang="en-US" sz="2800" smtClean="0"/>
          </a:p>
        </p:txBody>
      </p:sp>
      <p:pic>
        <p:nvPicPr>
          <p:cNvPr id="21508" name="Picture 14" descr="ow_overeating"/>
          <p:cNvPicPr>
            <a:picLocks noChangeAspect="1" noChangeArrowheads="1"/>
          </p:cNvPicPr>
          <p:nvPr/>
        </p:nvPicPr>
        <p:blipFill>
          <a:blip r:embed="rId3">
            <a:clrChange>
              <a:clrFrom>
                <a:srgbClr val="FFFFFF"/>
              </a:clrFrom>
              <a:clrTo>
                <a:srgbClr val="FFFFFF">
                  <a:alpha val="0"/>
                </a:srgbClr>
              </a:clrTo>
            </a:clrChange>
            <a:lum bright="-6000"/>
          </a:blip>
          <a:srcRect/>
          <a:stretch>
            <a:fillRect/>
          </a:stretch>
        </p:blipFill>
        <p:spPr bwMode="auto">
          <a:xfrm>
            <a:off x="6858000" y="4741863"/>
            <a:ext cx="2286000" cy="18875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782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782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782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build="p" autoUpdateAnimBg="0"/>
      <p:bldP spid="7782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609600"/>
            <a:ext cx="9144000" cy="1143000"/>
          </a:xfrm>
        </p:spPr>
        <p:txBody>
          <a:bodyPr/>
          <a:lstStyle/>
          <a:p>
            <a:pPr eaLnBrk="1" hangingPunct="1"/>
            <a:r>
              <a:rPr lang="en-US" b="1" smtClean="0">
                <a:solidFill>
                  <a:srgbClr val="3366FF"/>
                </a:solidFill>
              </a:rPr>
              <a:t>What is figurative language?</a:t>
            </a:r>
            <a:endParaRPr lang="en-US" smtClean="0">
              <a:solidFill>
                <a:srgbClr val="3366FF"/>
              </a:solidFill>
            </a:endParaRPr>
          </a:p>
        </p:txBody>
      </p:sp>
      <p:sp>
        <p:nvSpPr>
          <p:cNvPr id="79877" name="Rectangle 5"/>
          <p:cNvSpPr>
            <a:spLocks noGrp="1" noChangeArrowheads="1"/>
          </p:cNvSpPr>
          <p:nvPr>
            <p:ph type="body" sz="half" idx="3"/>
          </p:nvPr>
        </p:nvSpPr>
        <p:spPr>
          <a:xfrm>
            <a:off x="228600" y="2209800"/>
            <a:ext cx="8686800" cy="4648200"/>
          </a:xfrm>
        </p:spPr>
        <p:txBody>
          <a:bodyPr/>
          <a:lstStyle/>
          <a:p>
            <a:pPr eaLnBrk="1" hangingPunct="1"/>
            <a:r>
              <a:rPr lang="en-US" sz="2800" b="1" smtClean="0"/>
              <a:t>Whenever you describe something by comparing it with something else, you are using figurative language. </a:t>
            </a:r>
          </a:p>
        </p:txBody>
      </p:sp>
      <p:pic>
        <p:nvPicPr>
          <p:cNvPr id="23556" name="Picture 9" descr="question"/>
          <p:cNvPicPr>
            <a:picLocks noChangeAspect="1" noChangeArrowheads="1"/>
          </p:cNvPicPr>
          <p:nvPr/>
        </p:nvPicPr>
        <p:blipFill>
          <a:blip r:embed="rId3"/>
          <a:srcRect/>
          <a:stretch>
            <a:fillRect/>
          </a:stretch>
        </p:blipFill>
        <p:spPr bwMode="auto">
          <a:xfrm>
            <a:off x="3276600" y="4114800"/>
            <a:ext cx="2786063" cy="2568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7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uild="p" autoUpdateAnimBg="0"/>
      <p:bldP spid="7987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9144000" cy="1143000"/>
          </a:xfrm>
        </p:spPr>
        <p:txBody>
          <a:bodyPr/>
          <a:lstStyle/>
          <a:p>
            <a:pPr eaLnBrk="1" hangingPunct="1"/>
            <a:r>
              <a:rPr lang="en-US" b="1" smtClean="0">
                <a:solidFill>
                  <a:srgbClr val="3366FF"/>
                </a:solidFill>
              </a:rPr>
              <a:t>Types of Figurative Language</a:t>
            </a:r>
            <a:endParaRPr lang="en-US" smtClean="0">
              <a:solidFill>
                <a:srgbClr val="3366FF"/>
              </a:solidFill>
            </a:endParaRPr>
          </a:p>
        </p:txBody>
      </p:sp>
      <p:sp>
        <p:nvSpPr>
          <p:cNvPr id="81925" name="Rectangle 5"/>
          <p:cNvSpPr>
            <a:spLocks noGrp="1" noChangeArrowheads="1"/>
          </p:cNvSpPr>
          <p:nvPr>
            <p:ph type="body" sz="half" idx="3"/>
          </p:nvPr>
        </p:nvSpPr>
        <p:spPr>
          <a:xfrm>
            <a:off x="685800" y="1295400"/>
            <a:ext cx="7772400" cy="4800600"/>
          </a:xfrm>
        </p:spPr>
        <p:txBody>
          <a:bodyPr/>
          <a:lstStyle/>
          <a:p>
            <a:pPr eaLnBrk="1" hangingPunct="1"/>
            <a:r>
              <a:rPr lang="en-US" b="1" smtClean="0"/>
              <a:t>Simile</a:t>
            </a:r>
          </a:p>
          <a:p>
            <a:pPr eaLnBrk="1" hangingPunct="1"/>
            <a:r>
              <a:rPr lang="en-US" b="1" smtClean="0"/>
              <a:t>Metaphor</a:t>
            </a:r>
          </a:p>
          <a:p>
            <a:pPr eaLnBrk="1" hangingPunct="1"/>
            <a:r>
              <a:rPr lang="en-US" b="1" smtClean="0"/>
              <a:t>Alliteration</a:t>
            </a:r>
          </a:p>
          <a:p>
            <a:pPr eaLnBrk="1" hangingPunct="1"/>
            <a:r>
              <a:rPr lang="en-US" b="1" smtClean="0"/>
              <a:t>Personification</a:t>
            </a:r>
          </a:p>
          <a:p>
            <a:pPr eaLnBrk="1" hangingPunct="1"/>
            <a:r>
              <a:rPr lang="en-US" b="1" smtClean="0"/>
              <a:t>Onomatopoeia</a:t>
            </a:r>
          </a:p>
          <a:p>
            <a:pPr eaLnBrk="1" hangingPunct="1"/>
            <a:r>
              <a:rPr lang="en-US" b="1" smtClean="0"/>
              <a:t>Hyperbole</a:t>
            </a:r>
          </a:p>
          <a:p>
            <a:pPr eaLnBrk="1" hangingPunct="1"/>
            <a:r>
              <a:rPr lang="en-US" b="1" smtClean="0"/>
              <a:t>Idioms</a:t>
            </a:r>
          </a:p>
          <a:p>
            <a:pPr eaLnBrk="1" hangingPunct="1">
              <a:lnSpc>
                <a:spcPct val="90000"/>
              </a:lnSpc>
            </a:pPr>
            <a:endParaRPr lang="en-US" sz="2400" smtClean="0"/>
          </a:p>
        </p:txBody>
      </p:sp>
      <p:pic>
        <p:nvPicPr>
          <p:cNvPr id="25604" name="Picture 9" descr="language"/>
          <p:cNvPicPr>
            <a:picLocks noChangeAspect="1" noChangeArrowheads="1"/>
          </p:cNvPicPr>
          <p:nvPr/>
        </p:nvPicPr>
        <p:blipFill>
          <a:blip r:embed="rId3"/>
          <a:srcRect/>
          <a:stretch>
            <a:fillRect/>
          </a:stretch>
        </p:blipFill>
        <p:spPr bwMode="auto">
          <a:xfrm>
            <a:off x="5105400" y="2362200"/>
            <a:ext cx="3505200" cy="3381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2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2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2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2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2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192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19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autoUpdateAnimBg="0"/>
      <p:bldP spid="8192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143000"/>
          </a:xfrm>
        </p:spPr>
        <p:txBody>
          <a:bodyPr/>
          <a:lstStyle/>
          <a:p>
            <a:pPr eaLnBrk="1" hangingPunct="1"/>
            <a:r>
              <a:rPr lang="en-US" b="1" smtClean="0"/>
              <a:t>Hyperbole</a:t>
            </a:r>
            <a:endParaRPr lang="en-US" smtClean="0"/>
          </a:p>
        </p:txBody>
      </p:sp>
      <p:sp>
        <p:nvSpPr>
          <p:cNvPr id="27651" name="Rectangle 5"/>
          <p:cNvSpPr>
            <a:spLocks noGrp="1" noChangeArrowheads="1"/>
          </p:cNvSpPr>
          <p:nvPr>
            <p:ph type="body" sz="half" idx="3"/>
          </p:nvPr>
        </p:nvSpPr>
        <p:spPr>
          <a:xfrm>
            <a:off x="304800" y="1447800"/>
            <a:ext cx="8610600" cy="5410200"/>
          </a:xfrm>
        </p:spPr>
        <p:txBody>
          <a:bodyPr/>
          <a:lstStyle/>
          <a:p>
            <a:pPr eaLnBrk="1" hangingPunct="1">
              <a:lnSpc>
                <a:spcPct val="90000"/>
              </a:lnSpc>
            </a:pPr>
            <a:endParaRPr lang="en-US" sz="2400" smtClean="0"/>
          </a:p>
          <a:p>
            <a:pPr eaLnBrk="1" hangingPunct="1"/>
            <a:r>
              <a:rPr lang="en-US" b="1" smtClean="0"/>
              <a:t>An exaggerated statement used to heighten effect. It is not used to mislead the reader, but to emphasize a point. </a:t>
            </a:r>
          </a:p>
          <a:p>
            <a:pPr lvl="1" eaLnBrk="1" hangingPunct="1">
              <a:buFont typeface="Wingdings" pitchFamily="2" charset="2"/>
              <a:buNone/>
            </a:pPr>
            <a:r>
              <a:rPr lang="en-US" sz="3000" b="1" smtClean="0">
                <a:solidFill>
                  <a:srgbClr val="FF0000"/>
                </a:solidFill>
              </a:rPr>
              <a:t>Example: She’s said so on several million occasions</a:t>
            </a:r>
            <a:r>
              <a:rPr lang="en-US" b="1" smtClean="0">
                <a:solidFill>
                  <a:srgbClr val="FF0000"/>
                </a:solidFill>
              </a:rPr>
              <a:t>.</a:t>
            </a:r>
          </a:p>
          <a:p>
            <a:pPr eaLnBrk="1" hangingPunct="1">
              <a:lnSpc>
                <a:spcPct val="90000"/>
              </a:lnSpc>
            </a:pPr>
            <a:endParaRPr lang="en-US" sz="2400" smtClean="0"/>
          </a:p>
        </p:txBody>
      </p:sp>
      <p:pic>
        <p:nvPicPr>
          <p:cNvPr id="27652" name="Picture 9" descr="talking"/>
          <p:cNvPicPr>
            <a:picLocks noChangeAspect="1" noChangeArrowheads="1"/>
          </p:cNvPicPr>
          <p:nvPr/>
        </p:nvPicPr>
        <p:blipFill>
          <a:blip r:embed="rId3"/>
          <a:srcRect/>
          <a:stretch>
            <a:fillRect/>
          </a:stretch>
        </p:blipFill>
        <p:spPr bwMode="auto">
          <a:xfrm>
            <a:off x="5867400" y="4625975"/>
            <a:ext cx="2362200"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a:xfrm>
            <a:off x="533400" y="0"/>
            <a:ext cx="7772400" cy="1143000"/>
          </a:xfrm>
        </p:spPr>
        <p:txBody>
          <a:bodyPr/>
          <a:lstStyle/>
          <a:p>
            <a:r>
              <a:rPr lang="en-US" smtClean="0"/>
              <a:t>Hyperbole</a:t>
            </a:r>
          </a:p>
        </p:txBody>
      </p:sp>
      <p:sp>
        <p:nvSpPr>
          <p:cNvPr id="29700" name="Content Placeholder 6"/>
          <p:cNvSpPr>
            <a:spLocks noGrp="1"/>
          </p:cNvSpPr>
          <p:nvPr>
            <p:ph idx="1"/>
          </p:nvPr>
        </p:nvSpPr>
        <p:spPr>
          <a:xfrm>
            <a:off x="0" y="1371600"/>
            <a:ext cx="9144000" cy="3048000"/>
          </a:xfrm>
        </p:spPr>
        <p:txBody>
          <a:bodyPr/>
          <a:lstStyle/>
          <a:p>
            <a:r>
              <a:rPr lang="en-US" smtClean="0"/>
              <a:t>These books in your bag weigh a ton. </a:t>
            </a:r>
          </a:p>
          <a:p>
            <a:pPr>
              <a:buFontTx/>
              <a:buNone/>
            </a:pPr>
            <a:endParaRPr lang="en-US" smtClean="0"/>
          </a:p>
          <a:p>
            <a:r>
              <a:rPr lang="en-US" smtClean="0"/>
              <a:t>Do the books REALLY way a ton?</a:t>
            </a:r>
          </a:p>
          <a:p>
            <a:pPr>
              <a:buFontTx/>
              <a:buNone/>
            </a:pPr>
            <a:endParaRPr lang="en-US" smtClean="0"/>
          </a:p>
          <a:p>
            <a:r>
              <a:rPr lang="en-US" smtClean="0"/>
              <a:t>Meaning: The bag is very heavy.</a:t>
            </a:r>
          </a:p>
        </p:txBody>
      </p:sp>
      <p:graphicFrame>
        <p:nvGraphicFramePr>
          <p:cNvPr id="29698" name="Object 2"/>
          <p:cNvGraphicFramePr>
            <a:graphicFrameLocks noChangeAspect="1"/>
          </p:cNvGraphicFramePr>
          <p:nvPr/>
        </p:nvGraphicFramePr>
        <p:xfrm>
          <a:off x="6400800" y="3962400"/>
          <a:ext cx="2514600" cy="2535238"/>
        </p:xfrm>
        <a:graphic>
          <a:graphicData uri="http://schemas.openxmlformats.org/presentationml/2006/ole">
            <p:oleObj spid="_x0000_s29698" name="Document" r:id="rId4" imgW="1511300" imgH="1524000" progId="Word.Document.12">
              <p:link updateAutomatic="1"/>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0"/>
            <a:ext cx="7772400" cy="1143000"/>
          </a:xfrm>
        </p:spPr>
        <p:txBody>
          <a:bodyPr/>
          <a:lstStyle/>
          <a:p>
            <a:r>
              <a:rPr lang="en-US" smtClean="0"/>
              <a:t>Hyperbole</a:t>
            </a:r>
          </a:p>
        </p:txBody>
      </p:sp>
      <p:sp>
        <p:nvSpPr>
          <p:cNvPr id="31747" name="Content Placeholder 24"/>
          <p:cNvSpPr>
            <a:spLocks noGrp="1"/>
          </p:cNvSpPr>
          <p:nvPr>
            <p:ph sz="half" idx="1"/>
          </p:nvPr>
        </p:nvSpPr>
        <p:spPr/>
        <p:txBody>
          <a:bodyPr/>
          <a:lstStyle/>
          <a:p>
            <a:r>
              <a:rPr lang="en-US" smtClean="0"/>
              <a:t>I'm so hungry, I could eat a horse right now.</a:t>
            </a:r>
          </a:p>
          <a:p>
            <a:pPr>
              <a:buFontTx/>
              <a:buNone/>
            </a:pPr>
            <a:endParaRPr lang="en-US" smtClean="0"/>
          </a:p>
          <a:p>
            <a:pPr eaLnBrk="1" hangingPunct="1">
              <a:lnSpc>
                <a:spcPct val="90000"/>
              </a:lnSpc>
            </a:pPr>
            <a:r>
              <a:rPr lang="en-US" smtClean="0"/>
              <a:t>Can your really eat a horse?</a:t>
            </a:r>
          </a:p>
          <a:p>
            <a:pPr eaLnBrk="1" hangingPunct="1">
              <a:lnSpc>
                <a:spcPct val="90000"/>
              </a:lnSpc>
            </a:pPr>
            <a:endParaRPr lang="en-US" smtClean="0"/>
          </a:p>
          <a:p>
            <a:pPr eaLnBrk="1" hangingPunct="1">
              <a:lnSpc>
                <a:spcPct val="90000"/>
              </a:lnSpc>
            </a:pPr>
            <a:r>
              <a:rPr lang="en-US" smtClean="0"/>
              <a:t>Meaning: The person was very hungry.  </a:t>
            </a:r>
          </a:p>
        </p:txBody>
      </p:sp>
      <p:pic>
        <p:nvPicPr>
          <p:cNvPr id="31748" name="Picture 5"/>
          <p:cNvPicPr>
            <a:picLocks noGrp="1" noChangeAspect="1" noChangeArrowheads="1"/>
          </p:cNvPicPr>
          <p:nvPr>
            <p:ph sz="half" idx="2"/>
          </p:nvPr>
        </p:nvPicPr>
        <p:blipFill>
          <a:blip r:embed="rId2"/>
          <a:srcRect/>
          <a:stretch>
            <a:fillRect/>
          </a:stretch>
        </p:blipFill>
        <p:spPr>
          <a:xfrm>
            <a:off x="5334000" y="2057400"/>
            <a:ext cx="2971800" cy="3962400"/>
          </a:xfr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3"/>
          <p:cNvSpPr>
            <a:spLocks noGrp="1"/>
          </p:cNvSpPr>
          <p:nvPr>
            <p:ph type="title"/>
          </p:nvPr>
        </p:nvSpPr>
        <p:spPr>
          <a:xfrm>
            <a:off x="685800" y="0"/>
            <a:ext cx="7772400" cy="1143000"/>
          </a:xfrm>
        </p:spPr>
        <p:txBody>
          <a:bodyPr/>
          <a:lstStyle/>
          <a:p>
            <a:r>
              <a:rPr lang="en-US" smtClean="0"/>
              <a:t>Hyperbole</a:t>
            </a:r>
          </a:p>
        </p:txBody>
      </p:sp>
      <p:sp>
        <p:nvSpPr>
          <p:cNvPr id="32771" name="Content Placeholder 14"/>
          <p:cNvSpPr>
            <a:spLocks noGrp="1"/>
          </p:cNvSpPr>
          <p:nvPr>
            <p:ph sz="half" idx="1"/>
          </p:nvPr>
        </p:nvSpPr>
        <p:spPr>
          <a:xfrm>
            <a:off x="685800" y="1143000"/>
            <a:ext cx="4648200" cy="4953000"/>
          </a:xfrm>
        </p:spPr>
        <p:txBody>
          <a:bodyPr/>
          <a:lstStyle/>
          <a:p>
            <a:pPr eaLnBrk="1" hangingPunct="1">
              <a:lnSpc>
                <a:spcPct val="90000"/>
              </a:lnSpc>
            </a:pPr>
            <a:r>
              <a:rPr lang="en-US" smtClean="0"/>
              <a:t>Example:  Jonathan practiced his trumpet </a:t>
            </a:r>
            <a:r>
              <a:rPr lang="en-US" smtClean="0">
                <a:solidFill>
                  <a:srgbClr val="00B0F0"/>
                </a:solidFill>
              </a:rPr>
              <a:t>forever</a:t>
            </a:r>
            <a:r>
              <a:rPr lang="en-US" smtClean="0"/>
              <a:t>.</a:t>
            </a:r>
          </a:p>
          <a:p>
            <a:pPr eaLnBrk="1" hangingPunct="1">
              <a:lnSpc>
                <a:spcPct val="90000"/>
              </a:lnSpc>
            </a:pPr>
            <a:endParaRPr lang="en-US" smtClean="0"/>
          </a:p>
          <a:p>
            <a:pPr eaLnBrk="1" hangingPunct="1">
              <a:lnSpc>
                <a:spcPct val="90000"/>
              </a:lnSpc>
            </a:pPr>
            <a:r>
              <a:rPr lang="en-US" smtClean="0"/>
              <a:t>Did he really practice forever?</a:t>
            </a:r>
          </a:p>
          <a:p>
            <a:pPr eaLnBrk="1" hangingPunct="1">
              <a:lnSpc>
                <a:spcPct val="90000"/>
              </a:lnSpc>
            </a:pPr>
            <a:endParaRPr lang="en-US" smtClean="0"/>
          </a:p>
          <a:p>
            <a:pPr eaLnBrk="1" hangingPunct="1">
              <a:lnSpc>
                <a:spcPct val="90000"/>
              </a:lnSpc>
            </a:pPr>
            <a:r>
              <a:rPr lang="en-US" smtClean="0"/>
              <a:t>Meaning: He practiced for a long period of time.  </a:t>
            </a:r>
          </a:p>
          <a:p>
            <a:pPr>
              <a:buFontTx/>
              <a:buNone/>
            </a:pPr>
            <a:endParaRPr lang="en-US" smtClean="0"/>
          </a:p>
        </p:txBody>
      </p:sp>
      <p:pic>
        <p:nvPicPr>
          <p:cNvPr id="32772" name="Picture 5"/>
          <p:cNvPicPr>
            <a:picLocks noGrp="1" noChangeAspect="1" noChangeArrowheads="1"/>
          </p:cNvPicPr>
          <p:nvPr>
            <p:ph sz="half" idx="2"/>
          </p:nvPr>
        </p:nvPicPr>
        <p:blipFill>
          <a:blip r:embed="rId2"/>
          <a:srcRect/>
          <a:stretch>
            <a:fillRect/>
          </a:stretch>
        </p:blipFill>
        <p:spPr>
          <a:xfrm>
            <a:off x="6172200" y="2667000"/>
            <a:ext cx="2743200" cy="3783013"/>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803</TotalTime>
  <Words>668</Words>
  <Application>Microsoft Office PowerPoint</Application>
  <PresentationFormat>On-screen Show (4:3)</PresentationFormat>
  <Paragraphs>106</Paragraphs>
  <Slides>19</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Links</vt:lpstr>
      </vt:variant>
      <vt:variant>
        <vt:i4>1</vt:i4>
      </vt:variant>
      <vt:variant>
        <vt:lpstr>Slide Titles</vt:lpstr>
      </vt:variant>
      <vt:variant>
        <vt:i4>19</vt:i4>
      </vt:variant>
    </vt:vector>
  </HeadingPairs>
  <TitlesOfParts>
    <vt:vector size="25" baseType="lpstr">
      <vt:lpstr>Arial</vt:lpstr>
      <vt:lpstr>Osaka</vt:lpstr>
      <vt:lpstr>ＭＳ Ｐゴシック</vt:lpstr>
      <vt:lpstr>Wingdings</vt:lpstr>
      <vt:lpstr>Blank Presentation</vt:lpstr>
      <vt:lpstr>???</vt:lpstr>
      <vt:lpstr>Go Figure!</vt:lpstr>
      <vt:lpstr>Recognizing Figurative Language </vt:lpstr>
      <vt:lpstr>Recognizing Literal Language </vt:lpstr>
      <vt:lpstr>What is figurative language?</vt:lpstr>
      <vt:lpstr>Types of Figurative Language</vt:lpstr>
      <vt:lpstr>Hyperbole</vt:lpstr>
      <vt:lpstr>Hyperbole</vt:lpstr>
      <vt:lpstr>Hyperbole</vt:lpstr>
      <vt:lpstr>Hyperbole</vt:lpstr>
      <vt:lpstr>Hyperbole</vt:lpstr>
      <vt:lpstr>Hyperbole</vt:lpstr>
      <vt:lpstr>Idiom</vt:lpstr>
      <vt:lpstr>Idiom</vt:lpstr>
      <vt:lpstr>raining cats and dogs</vt:lpstr>
      <vt:lpstr>“Oh great!  It’s raining cats and dogs outside and I forgot my umbrella.” </vt:lpstr>
      <vt:lpstr>hit the books</vt:lpstr>
      <vt:lpstr>I have two tests tomorrow so tonight I’m going to have to hit the books.</vt:lpstr>
      <vt:lpstr>crying over spilt milk</vt:lpstr>
      <vt:lpstr>April’s computer quit working before she saved her ten page paper.  Instead of wasting time crying over spilt milk, she decided just to get busy and start again.</vt:lpstr>
    </vt:vector>
  </TitlesOfParts>
  <Company>WAMS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Figurative Language</dc:title>
  <dc:creator>WAMS</dc:creator>
  <cp:lastModifiedBy>ASUS</cp:lastModifiedBy>
  <cp:revision>27</cp:revision>
  <dcterms:created xsi:type="dcterms:W3CDTF">2011-02-14T02:03:05Z</dcterms:created>
  <dcterms:modified xsi:type="dcterms:W3CDTF">2015-01-19T05:48:13Z</dcterms:modified>
</cp:coreProperties>
</file>